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1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08"/>
    <a:srgbClr val="FFC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8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4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5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9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3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2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9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2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7BB7-7BFA-4DC3-914B-12B0F2D29E1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4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3RENOVARE.pptx" TargetMode="Externa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78940"/>
            <a:ext cx="12242435" cy="7019170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10" y="-78940"/>
            <a:ext cx="3687478" cy="2614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1689" y="3019494"/>
            <a:ext cx="730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SISTEME ELECTRICE</a:t>
            </a:r>
          </a:p>
        </p:txBody>
      </p:sp>
    </p:spTree>
    <p:extLst>
      <p:ext uri="{BB962C8B-B14F-4D97-AF65-F5344CB8AC3E}">
        <p14:creationId xmlns:p14="http://schemas.microsoft.com/office/powerpoint/2010/main" val="98358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4686" y="367664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ebdings" panose="05030102010509060703" pitchFamily="18" charset="2"/>
              </a:rPr>
              <a:t></a:t>
            </a:r>
            <a:r>
              <a:rPr lang="en-US" sz="2800" b="1" dirty="0">
                <a:sym typeface="Webdings" panose="05030102010509060703" pitchFamily="18" charset="2"/>
              </a:rPr>
              <a:t> </a:t>
            </a:r>
            <a:r>
              <a:rPr lang="ro-RO" b="1" dirty="0"/>
              <a:t>Construcție </a:t>
            </a:r>
            <a:r>
              <a:rPr lang="en-US" b="1" dirty="0" err="1"/>
              <a:t>uscată</a:t>
            </a:r>
            <a:endParaRPr lang="en-US" b="1" dirty="0"/>
          </a:p>
          <a:p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074" y="413830"/>
            <a:ext cx="34998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MAGNUM </a:t>
            </a:r>
            <a:r>
              <a:rPr lang="en-US" sz="2400" b="1" dirty="0" err="1"/>
              <a:t>HeatBoard</a:t>
            </a:r>
            <a:r>
              <a:rPr lang="en-US" sz="2400" b="1" dirty="0"/>
              <a:t> 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7191" y="1658126"/>
            <a:ext cx="648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MAGNUM </a:t>
            </a:r>
            <a:r>
              <a:rPr lang="en-US" dirty="0" err="1"/>
              <a:t>HeatBoard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de </a:t>
            </a:r>
            <a:r>
              <a:rPr lang="en-US" dirty="0" err="1"/>
              <a:t>tăiat</a:t>
            </a:r>
            <a:r>
              <a:rPr lang="en-US" dirty="0"/>
              <a:t> la </a:t>
            </a:r>
            <a:r>
              <a:rPr lang="en-US" dirty="0" err="1"/>
              <a:t>dimensiune</a:t>
            </a:r>
            <a:r>
              <a:rPr lang="en-US" dirty="0"/>
              <a:t>. 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, </a:t>
            </a:r>
            <a:r>
              <a:rPr lang="en-US" dirty="0" err="1"/>
              <a:t>cablul</a:t>
            </a:r>
            <a:r>
              <a:rPr lang="en-US" dirty="0"/>
              <a:t> </a:t>
            </a:r>
            <a:r>
              <a:rPr lang="en-US" dirty="0" err="1"/>
              <a:t>HeatBoard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prins</a:t>
            </a:r>
            <a:r>
              <a:rPr lang="en-US" dirty="0"/>
              <a:t> </a:t>
            </a:r>
            <a:r>
              <a:rPr lang="en-US" dirty="0" err="1"/>
              <a:t>pur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. </a:t>
            </a:r>
            <a:r>
              <a:rPr lang="en-US" dirty="0" err="1"/>
              <a:t>Aproximativ</a:t>
            </a:r>
            <a:r>
              <a:rPr lang="en-US" dirty="0"/>
              <a:t> 9 m </a:t>
            </a:r>
            <a:r>
              <a:rPr lang="en-US" baseline="30000" dirty="0"/>
              <a:t>1</a:t>
            </a:r>
            <a:r>
              <a:rPr lang="en-US" dirty="0"/>
              <a:t> (</a:t>
            </a:r>
            <a:r>
              <a:rPr lang="en-US" dirty="0" err="1"/>
              <a:t>metri</a:t>
            </a:r>
            <a:r>
              <a:rPr lang="en-US" dirty="0"/>
              <a:t> </a:t>
            </a:r>
            <a:r>
              <a:rPr lang="en-US" dirty="0" err="1"/>
              <a:t>liniari</a:t>
            </a:r>
            <a:r>
              <a:rPr lang="en-US" dirty="0"/>
              <a:t>) de </a:t>
            </a:r>
            <a:r>
              <a:rPr lang="en-US" dirty="0" err="1"/>
              <a:t>cablu</a:t>
            </a:r>
            <a:r>
              <a:rPr lang="en-US" dirty="0"/>
              <a:t> </a:t>
            </a:r>
            <a:r>
              <a:rPr lang="en-US" dirty="0" err="1"/>
              <a:t>HeatBoard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zonă</a:t>
            </a:r>
            <a:r>
              <a:rPr lang="en-US" dirty="0"/>
              <a:t> de </a:t>
            </a:r>
            <a:r>
              <a:rPr lang="en-US" dirty="0" err="1"/>
              <a:t>plasă</a:t>
            </a:r>
            <a:r>
              <a:rPr lang="en-US" dirty="0"/>
              <a:t>/</a:t>
            </a:r>
            <a:r>
              <a:rPr lang="en-US" dirty="0" err="1"/>
              <a:t>neobstrucționată</a:t>
            </a:r>
            <a:r>
              <a:rPr lang="en-US" dirty="0"/>
              <a:t> de 1 m </a:t>
            </a:r>
            <a:r>
              <a:rPr lang="en-US" baseline="30000" dirty="0"/>
              <a:t>2</a:t>
            </a:r>
            <a:r>
              <a:rPr lang="en-US" dirty="0"/>
              <a:t> . </a:t>
            </a:r>
            <a:r>
              <a:rPr lang="en-US" dirty="0" err="1"/>
              <a:t>Sigur</a:t>
            </a:r>
            <a:r>
              <a:rPr lang="en-US" dirty="0"/>
              <a:t>, </a:t>
            </a:r>
            <a:r>
              <a:rPr lang="en-US" dirty="0" err="1"/>
              <a:t>confortabil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de </a:t>
            </a:r>
            <a:r>
              <a:rPr lang="en-US" dirty="0" err="1"/>
              <a:t>utilizat</a:t>
            </a:r>
            <a:r>
              <a:rPr lang="en-US" dirty="0"/>
              <a:t>: MAGNUM </a:t>
            </a:r>
            <a:r>
              <a:rPr lang="en-US" dirty="0" err="1"/>
              <a:t>HeatBoard</a:t>
            </a:r>
            <a:r>
              <a:rPr lang="en-US" dirty="0"/>
              <a:t> </a:t>
            </a:r>
            <a:r>
              <a:rPr lang="en-US" dirty="0" err="1"/>
              <a:t>asigură</a:t>
            </a:r>
            <a:r>
              <a:rPr lang="en-US" dirty="0"/>
              <a:t> un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confortabil</a:t>
            </a:r>
            <a:r>
              <a:rPr lang="en-US" dirty="0"/>
              <a:t> de </a:t>
            </a:r>
            <a:r>
              <a:rPr lang="en-US" dirty="0" err="1"/>
              <a:t>viață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podele</a:t>
            </a:r>
            <a:r>
              <a:rPr lang="en-US" dirty="0"/>
              <a:t> </a:t>
            </a:r>
            <a:r>
              <a:rPr lang="en-US" dirty="0" err="1"/>
              <a:t>uscate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MAGNUM </a:t>
            </a:r>
            <a:r>
              <a:rPr lang="en-US" dirty="0" err="1"/>
              <a:t>HeatBoard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numai</a:t>
            </a:r>
            <a:r>
              <a:rPr lang="en-US" dirty="0"/>
              <a:t> cu </a:t>
            </a:r>
            <a:r>
              <a:rPr lang="en-US" dirty="0" err="1"/>
              <a:t>sisteme</a:t>
            </a:r>
            <a:r>
              <a:rPr lang="en-US" dirty="0"/>
              <a:t> de </a:t>
            </a:r>
            <a:r>
              <a:rPr lang="en-US" dirty="0" err="1"/>
              <a:t>pardoseli</a:t>
            </a:r>
            <a:r>
              <a:rPr lang="en-US" dirty="0"/>
              <a:t> </a:t>
            </a:r>
            <a:r>
              <a:rPr lang="en-US" dirty="0" err="1"/>
              <a:t>uscate</a:t>
            </a:r>
            <a:r>
              <a:rPr lang="en-US" dirty="0"/>
              <a:t> </a:t>
            </a:r>
            <a:r>
              <a:rPr lang="en-US" dirty="0" err="1"/>
              <a:t>dure</a:t>
            </a:r>
            <a:r>
              <a:rPr lang="en-US" dirty="0"/>
              <a:t> (</a:t>
            </a:r>
            <a:r>
              <a:rPr lang="en-US" dirty="0" err="1"/>
              <a:t>laminat</a:t>
            </a:r>
            <a:r>
              <a:rPr lang="en-US" dirty="0"/>
              <a:t>, </a:t>
            </a:r>
            <a:r>
              <a:rPr lang="en-US" dirty="0" err="1"/>
              <a:t>lemn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parchet</a:t>
            </a:r>
            <a:r>
              <a:rPr lang="en-US" dirty="0"/>
              <a:t>). 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finisării</a:t>
            </a:r>
            <a:r>
              <a:rPr lang="en-US" dirty="0"/>
              <a:t> cu </a:t>
            </a:r>
            <a:r>
              <a:rPr lang="en-US" dirty="0" err="1"/>
              <a:t>mochetă</a:t>
            </a:r>
            <a:r>
              <a:rPr lang="en-US" dirty="0"/>
              <a:t>, </a:t>
            </a:r>
            <a:r>
              <a:rPr lang="en-US" dirty="0" err="1"/>
              <a:t>DuoBoard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aplicat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întâi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pardoseala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8" y="1352550"/>
            <a:ext cx="46577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ebdings" panose="05030102010509060703" pitchFamily="18" charset="2"/>
              </a:rPr>
              <a:t></a:t>
            </a:r>
            <a:r>
              <a:rPr lang="en-US" sz="2800" b="1" dirty="0">
                <a:sym typeface="Webdings" panose="05030102010509060703" pitchFamily="18" charset="2"/>
              </a:rPr>
              <a:t> </a:t>
            </a:r>
            <a:r>
              <a:rPr lang="ro-RO" b="1" dirty="0"/>
              <a:t>Construcție </a:t>
            </a:r>
            <a:r>
              <a:rPr lang="en-US" b="1" dirty="0" err="1"/>
              <a:t>uscată</a:t>
            </a:r>
            <a:endParaRPr lang="en-US" b="1" dirty="0"/>
          </a:p>
          <a:p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MAGNUM </a:t>
            </a:r>
            <a:r>
              <a:rPr lang="en-US" sz="2400" b="1" dirty="0" err="1"/>
              <a:t>HeatBoard</a:t>
            </a:r>
            <a:r>
              <a:rPr lang="en-US" sz="2400" b="1" dirty="0"/>
              <a:t> 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03" y="1602143"/>
            <a:ext cx="42983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de </a:t>
            </a:r>
            <a:r>
              <a:rPr lang="en-US" dirty="0" err="1"/>
              <a:t>producție</a:t>
            </a:r>
            <a:r>
              <a:rPr lang="en-US" dirty="0"/>
              <a:t> </a:t>
            </a:r>
            <a:r>
              <a:rPr lang="en-US" dirty="0" err="1"/>
              <a:t>brevetat</a:t>
            </a:r>
            <a:r>
              <a:rPr lang="en-US" dirty="0"/>
              <a:t>, </a:t>
            </a:r>
            <a:r>
              <a:rPr lang="en-US" dirty="0" err="1"/>
              <a:t>panourile</a:t>
            </a:r>
            <a:r>
              <a:rPr lang="en-US" dirty="0"/>
              <a:t> de </a:t>
            </a:r>
            <a:r>
              <a:rPr lang="en-US" dirty="0" err="1"/>
              <a:t>spumă</a:t>
            </a:r>
            <a:r>
              <a:rPr lang="en-US" dirty="0"/>
              <a:t> EPS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densitate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lipite</a:t>
            </a:r>
            <a:r>
              <a:rPr lang="en-US" dirty="0"/>
              <a:t> de </a:t>
            </a:r>
            <a:r>
              <a:rPr lang="en-US" dirty="0" err="1"/>
              <a:t>plăcile</a:t>
            </a:r>
            <a:r>
              <a:rPr lang="en-US" dirty="0"/>
              <a:t> de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preformate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MAGNUM </a:t>
            </a:r>
            <a:r>
              <a:rPr lang="en-US" dirty="0" err="1"/>
              <a:t>HeatBoard</a:t>
            </a:r>
            <a:r>
              <a:rPr lang="en-US" dirty="0"/>
              <a:t> contact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întreaga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comparație</a:t>
            </a:r>
            <a:r>
              <a:rPr lang="en-US" dirty="0"/>
              <a:t> cu </a:t>
            </a:r>
            <a:r>
              <a:rPr lang="en-US" dirty="0" err="1"/>
              <a:t>produse</a:t>
            </a:r>
            <a:r>
              <a:rPr lang="en-US" dirty="0"/>
              <a:t> </a:t>
            </a:r>
            <a:r>
              <a:rPr lang="en-US" dirty="0" err="1"/>
              <a:t>similare</a:t>
            </a:r>
            <a:r>
              <a:rPr lang="en-US" dirty="0"/>
              <a:t>,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transfer maxim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curbe</a:t>
            </a:r>
            <a:r>
              <a:rPr lang="en-US" dirty="0"/>
              <a:t>. 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transferul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de la </a:t>
            </a:r>
            <a:r>
              <a:rPr lang="en-US" dirty="0" err="1"/>
              <a:t>cablul</a:t>
            </a:r>
            <a:r>
              <a:rPr lang="en-US" dirty="0"/>
              <a:t> electric MAGNUM </a:t>
            </a:r>
            <a:r>
              <a:rPr lang="en-US" dirty="0" err="1"/>
              <a:t>HeatBoard</a:t>
            </a:r>
            <a:r>
              <a:rPr lang="en-US" dirty="0"/>
              <a:t> de 7 mm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optim</a:t>
            </a:r>
            <a:r>
              <a:rPr lang="en-US" dirty="0"/>
              <a:t>.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665" y="1184211"/>
            <a:ext cx="421121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Metode</a:t>
            </a:r>
            <a:r>
              <a:rPr lang="en-US" b="1" dirty="0"/>
              <a:t> de </a:t>
            </a:r>
            <a:r>
              <a:rPr lang="en-US" b="1" dirty="0" err="1"/>
              <a:t>instalare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205" y="1957381"/>
            <a:ext cx="4047969" cy="2185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6841" y="4333512"/>
            <a:ext cx="384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Cablul</a:t>
            </a:r>
            <a:r>
              <a:rPr lang="en-US" sz="1400" i="1" dirty="0"/>
              <a:t> </a:t>
            </a:r>
            <a:r>
              <a:rPr lang="en-US" sz="1400" i="1" dirty="0" err="1"/>
              <a:t>HeatBoard</a:t>
            </a:r>
            <a:r>
              <a:rPr lang="en-US" sz="1400" i="1" dirty="0"/>
              <a:t>, </a:t>
            </a:r>
            <a:r>
              <a:rPr lang="en-US" sz="1400" i="1" dirty="0" err="1"/>
              <a:t>termostatul</a:t>
            </a:r>
            <a:r>
              <a:rPr lang="en-US" sz="1400" i="1" dirty="0"/>
              <a:t> </a:t>
            </a:r>
            <a:r>
              <a:rPr lang="en-US" sz="1400" i="1" dirty="0" err="1"/>
              <a:t>și</a:t>
            </a:r>
            <a:r>
              <a:rPr lang="en-US" sz="1400" i="1" dirty="0"/>
              <a:t> </a:t>
            </a:r>
            <a:r>
              <a:rPr lang="en-US" sz="1400" i="1" dirty="0" err="1"/>
              <a:t>DuoBoard</a:t>
            </a:r>
            <a:r>
              <a:rPr lang="en-US" sz="1400" i="1" dirty="0"/>
              <a:t> </a:t>
            </a:r>
            <a:r>
              <a:rPr lang="en-US" sz="1400" i="1" dirty="0" err="1"/>
              <a:t>trebuie</a:t>
            </a:r>
            <a:r>
              <a:rPr lang="en-US" sz="1400" i="1" dirty="0"/>
              <a:t> </a:t>
            </a:r>
            <a:r>
              <a:rPr lang="en-US" sz="1400" i="1" dirty="0" err="1"/>
              <a:t>comandate</a:t>
            </a:r>
            <a:r>
              <a:rPr lang="en-US" sz="1400" i="1" dirty="0"/>
              <a:t> </a:t>
            </a:r>
            <a:r>
              <a:rPr lang="en-US" sz="1400" i="1" dirty="0" err="1"/>
              <a:t>separat</a:t>
            </a:r>
            <a:r>
              <a:rPr lang="en-US" sz="1400" i="1" dirty="0"/>
              <a:t>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932507" y="1957381"/>
            <a:ext cx="3085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 o </a:t>
            </a:r>
            <a:r>
              <a:rPr lang="en-US" dirty="0" err="1"/>
              <a:t>înălțime</a:t>
            </a:r>
            <a:r>
              <a:rPr lang="en-US" dirty="0"/>
              <a:t> a </a:t>
            </a:r>
            <a:r>
              <a:rPr lang="en-US" dirty="0" err="1"/>
              <a:t>sistemului</a:t>
            </a:r>
            <a:r>
              <a:rPr lang="en-US" dirty="0"/>
              <a:t> de </a:t>
            </a:r>
            <a:r>
              <a:rPr lang="en-US" dirty="0" err="1"/>
              <a:t>numai</a:t>
            </a:r>
            <a:r>
              <a:rPr lang="en-US" dirty="0"/>
              <a:t> 12 mm (</a:t>
            </a:r>
            <a:r>
              <a:rPr lang="en-US" dirty="0" err="1"/>
              <a:t>disponibilă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 </a:t>
            </a:r>
            <a:r>
              <a:rPr lang="en-US" dirty="0" err="1"/>
              <a:t>plăci</a:t>
            </a:r>
            <a:r>
              <a:rPr lang="en-US" dirty="0"/>
              <a:t> de 31 mm), MAGNUM </a:t>
            </a:r>
            <a:r>
              <a:rPr lang="en-US" dirty="0" err="1"/>
              <a:t>HeatBoard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subțire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construcție</a:t>
            </a:r>
            <a:r>
              <a:rPr lang="en-US" dirty="0"/>
              <a:t> </a:t>
            </a:r>
            <a:r>
              <a:rPr lang="en-US" dirty="0" err="1"/>
              <a:t>uscată</a:t>
            </a:r>
            <a:r>
              <a:rPr lang="en-US" dirty="0"/>
              <a:t> de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. </a:t>
            </a:r>
            <a:r>
              <a:rPr lang="en-US" dirty="0" err="1"/>
              <a:t>Plăcile</a:t>
            </a:r>
            <a:r>
              <a:rPr lang="en-US" dirty="0"/>
              <a:t> au </a:t>
            </a:r>
            <a:r>
              <a:rPr lang="en-US" dirty="0" err="1"/>
              <a:t>dimensiunea</a:t>
            </a:r>
            <a:r>
              <a:rPr lang="en-US" dirty="0"/>
              <a:t> de 788 x 594 mm (</a:t>
            </a:r>
            <a:r>
              <a:rPr lang="en-US" dirty="0" err="1"/>
              <a:t>eficientă</a:t>
            </a:r>
            <a:r>
              <a:rPr lang="en-US" dirty="0"/>
              <a:t>: 589 x 778 mm)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furnizate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set de 11 </a:t>
            </a:r>
            <a:r>
              <a:rPr lang="en-US" dirty="0" err="1"/>
              <a:t>plăci</a:t>
            </a:r>
            <a:r>
              <a:rPr lang="en-US" dirty="0"/>
              <a:t> (5 m </a:t>
            </a:r>
            <a:r>
              <a:rPr lang="en-US" baseline="30000" dirty="0"/>
              <a:t>2</a:t>
            </a:r>
            <a:r>
              <a:rPr lang="en-US" dirty="0"/>
              <a:t> ).</a:t>
            </a:r>
          </a:p>
        </p:txBody>
      </p:sp>
    </p:spTree>
    <p:extLst>
      <p:ext uri="{BB962C8B-B14F-4D97-AF65-F5344CB8AC3E}">
        <p14:creationId xmlns:p14="http://schemas.microsoft.com/office/powerpoint/2010/main" val="22543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ebdings" panose="05030102010509060703" pitchFamily="18" charset="2"/>
              </a:rPr>
              <a:t></a:t>
            </a:r>
            <a:r>
              <a:rPr lang="en-US" sz="2800" b="1" dirty="0">
                <a:sym typeface="Webdings" panose="05030102010509060703" pitchFamily="18" charset="2"/>
              </a:rPr>
              <a:t> </a:t>
            </a:r>
            <a:r>
              <a:rPr lang="ro-RO" b="1" dirty="0"/>
              <a:t>Construcție </a:t>
            </a:r>
            <a:r>
              <a:rPr lang="en-US" b="1" dirty="0" err="1"/>
              <a:t>uscată</a:t>
            </a:r>
            <a:endParaRPr lang="en-US" b="1" dirty="0"/>
          </a:p>
          <a:p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MAGNUM </a:t>
            </a:r>
            <a:r>
              <a:rPr lang="en-US" sz="2400" b="1" dirty="0" err="1"/>
              <a:t>HeatBoard</a:t>
            </a:r>
            <a:r>
              <a:rPr lang="en-US" sz="2400" b="1" dirty="0"/>
              <a:t> 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03" y="1602143"/>
            <a:ext cx="42983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de </a:t>
            </a:r>
            <a:r>
              <a:rPr lang="en-US" dirty="0" err="1"/>
              <a:t>producție</a:t>
            </a:r>
            <a:r>
              <a:rPr lang="en-US" dirty="0"/>
              <a:t> </a:t>
            </a:r>
            <a:r>
              <a:rPr lang="en-US" dirty="0" err="1"/>
              <a:t>brevetat</a:t>
            </a:r>
            <a:r>
              <a:rPr lang="en-US" dirty="0"/>
              <a:t>, </a:t>
            </a:r>
            <a:r>
              <a:rPr lang="en-US" dirty="0" err="1"/>
              <a:t>panourile</a:t>
            </a:r>
            <a:r>
              <a:rPr lang="en-US" dirty="0"/>
              <a:t> de </a:t>
            </a:r>
            <a:r>
              <a:rPr lang="en-US" dirty="0" err="1"/>
              <a:t>spumă</a:t>
            </a:r>
            <a:r>
              <a:rPr lang="en-US" dirty="0"/>
              <a:t> EPS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densitate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lipite</a:t>
            </a:r>
            <a:r>
              <a:rPr lang="en-US" dirty="0"/>
              <a:t> de </a:t>
            </a:r>
            <a:r>
              <a:rPr lang="en-US" dirty="0" err="1"/>
              <a:t>plăcile</a:t>
            </a:r>
            <a:r>
              <a:rPr lang="en-US" dirty="0"/>
              <a:t> de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preformate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MAGNUM </a:t>
            </a:r>
            <a:r>
              <a:rPr lang="en-US" dirty="0" err="1"/>
              <a:t>HeatBoard</a:t>
            </a:r>
            <a:r>
              <a:rPr lang="en-US" dirty="0"/>
              <a:t> contact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întreaga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comparație</a:t>
            </a:r>
            <a:r>
              <a:rPr lang="en-US" dirty="0"/>
              <a:t> cu </a:t>
            </a:r>
            <a:r>
              <a:rPr lang="en-US" dirty="0" err="1"/>
              <a:t>produse</a:t>
            </a:r>
            <a:r>
              <a:rPr lang="en-US" dirty="0"/>
              <a:t> </a:t>
            </a:r>
            <a:r>
              <a:rPr lang="en-US" dirty="0" err="1"/>
              <a:t>similare</a:t>
            </a:r>
            <a:r>
              <a:rPr lang="en-US" dirty="0"/>
              <a:t>,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transfer maxim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curbe</a:t>
            </a:r>
            <a:r>
              <a:rPr lang="en-US" dirty="0"/>
              <a:t>. 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transferul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de la </a:t>
            </a:r>
            <a:r>
              <a:rPr lang="en-US" dirty="0" err="1"/>
              <a:t>cablul</a:t>
            </a:r>
            <a:r>
              <a:rPr lang="en-US" dirty="0"/>
              <a:t> electric MAGNUM </a:t>
            </a:r>
            <a:r>
              <a:rPr lang="en-US" dirty="0" err="1"/>
              <a:t>HeatBoard</a:t>
            </a:r>
            <a:r>
              <a:rPr lang="en-US" dirty="0"/>
              <a:t> de 7 mm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optim</a:t>
            </a:r>
            <a:r>
              <a:rPr lang="en-US" dirty="0"/>
              <a:t>.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665" y="1184211"/>
            <a:ext cx="421121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Metode</a:t>
            </a:r>
            <a:r>
              <a:rPr lang="en-US" b="1" dirty="0"/>
              <a:t> de </a:t>
            </a:r>
            <a:r>
              <a:rPr lang="en-US" b="1" dirty="0" err="1"/>
              <a:t>instalare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6841" y="4333512"/>
            <a:ext cx="384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Cablul</a:t>
            </a:r>
            <a:r>
              <a:rPr lang="en-US" sz="1400" i="1" dirty="0"/>
              <a:t> </a:t>
            </a:r>
            <a:r>
              <a:rPr lang="en-US" sz="1400" i="1" dirty="0" err="1"/>
              <a:t>HeatBoard</a:t>
            </a:r>
            <a:r>
              <a:rPr lang="en-US" sz="1400" i="1" dirty="0"/>
              <a:t>, </a:t>
            </a:r>
            <a:r>
              <a:rPr lang="en-US" sz="1400" i="1" dirty="0" err="1"/>
              <a:t>termostatul</a:t>
            </a:r>
            <a:r>
              <a:rPr lang="en-US" sz="1400" i="1" dirty="0"/>
              <a:t> </a:t>
            </a:r>
            <a:r>
              <a:rPr lang="en-US" sz="1400" i="1" dirty="0" err="1"/>
              <a:t>și</a:t>
            </a:r>
            <a:r>
              <a:rPr lang="en-US" sz="1400" i="1" dirty="0"/>
              <a:t> </a:t>
            </a:r>
            <a:r>
              <a:rPr lang="en-US" sz="1400" i="1" dirty="0" err="1"/>
              <a:t>DuoBoard</a:t>
            </a:r>
            <a:r>
              <a:rPr lang="en-US" sz="1400" i="1" dirty="0"/>
              <a:t> </a:t>
            </a:r>
            <a:r>
              <a:rPr lang="en-US" sz="1400" i="1" dirty="0" err="1"/>
              <a:t>trebuie</a:t>
            </a:r>
            <a:r>
              <a:rPr lang="en-US" sz="1400" i="1" dirty="0"/>
              <a:t> </a:t>
            </a:r>
            <a:r>
              <a:rPr lang="en-US" sz="1400" i="1" dirty="0" err="1"/>
              <a:t>comandate</a:t>
            </a:r>
            <a:r>
              <a:rPr lang="en-US" sz="1400" i="1" dirty="0"/>
              <a:t> </a:t>
            </a:r>
            <a:r>
              <a:rPr lang="en-US" sz="1400" i="1" dirty="0" err="1"/>
              <a:t>separat</a:t>
            </a:r>
            <a:r>
              <a:rPr lang="en-US" sz="1400" i="1" dirty="0"/>
              <a:t>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932507" y="1957381"/>
            <a:ext cx="3085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 o </a:t>
            </a:r>
            <a:r>
              <a:rPr lang="en-US" dirty="0" err="1"/>
              <a:t>înălțime</a:t>
            </a:r>
            <a:r>
              <a:rPr lang="en-US" dirty="0"/>
              <a:t> a </a:t>
            </a:r>
            <a:r>
              <a:rPr lang="en-US" dirty="0" err="1"/>
              <a:t>sistemului</a:t>
            </a:r>
            <a:r>
              <a:rPr lang="en-US" dirty="0"/>
              <a:t> de </a:t>
            </a:r>
            <a:r>
              <a:rPr lang="en-US" dirty="0" err="1"/>
              <a:t>numai</a:t>
            </a:r>
            <a:r>
              <a:rPr lang="en-US" dirty="0"/>
              <a:t> 12 mm (</a:t>
            </a:r>
            <a:r>
              <a:rPr lang="en-US" dirty="0" err="1"/>
              <a:t>disponibilă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 </a:t>
            </a:r>
            <a:r>
              <a:rPr lang="en-US" dirty="0" err="1"/>
              <a:t>plăci</a:t>
            </a:r>
            <a:r>
              <a:rPr lang="en-US" dirty="0"/>
              <a:t> de 31 mm), MAGNUM </a:t>
            </a:r>
            <a:r>
              <a:rPr lang="en-US" dirty="0" err="1"/>
              <a:t>HeatBoard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subțire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construcție</a:t>
            </a:r>
            <a:r>
              <a:rPr lang="en-US" dirty="0"/>
              <a:t> </a:t>
            </a:r>
            <a:r>
              <a:rPr lang="en-US" dirty="0" err="1"/>
              <a:t>uscată</a:t>
            </a:r>
            <a:r>
              <a:rPr lang="en-US" dirty="0"/>
              <a:t> de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. </a:t>
            </a:r>
            <a:r>
              <a:rPr lang="en-US" dirty="0" err="1"/>
              <a:t>Plăcile</a:t>
            </a:r>
            <a:r>
              <a:rPr lang="en-US" dirty="0"/>
              <a:t> au </a:t>
            </a:r>
            <a:r>
              <a:rPr lang="en-US" dirty="0" err="1"/>
              <a:t>dimensiunea</a:t>
            </a:r>
            <a:r>
              <a:rPr lang="en-US" dirty="0"/>
              <a:t> de 788 x 594 mm (</a:t>
            </a:r>
            <a:r>
              <a:rPr lang="en-US" dirty="0" err="1"/>
              <a:t>eficientă</a:t>
            </a:r>
            <a:r>
              <a:rPr lang="en-US" dirty="0"/>
              <a:t>: 589 x 778 mm)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furnizate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set de 11 </a:t>
            </a:r>
            <a:r>
              <a:rPr lang="en-US" dirty="0" err="1"/>
              <a:t>plăci</a:t>
            </a:r>
            <a:r>
              <a:rPr lang="en-US" dirty="0"/>
              <a:t> (5 m </a:t>
            </a:r>
            <a:r>
              <a:rPr lang="en-US" baseline="30000" dirty="0"/>
              <a:t>2</a:t>
            </a:r>
            <a:r>
              <a:rPr lang="en-US" dirty="0"/>
              <a:t> 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574" y="1852922"/>
            <a:ext cx="3355230" cy="217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1204" y="549396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ebdings" panose="05030102010509060703" pitchFamily="18" charset="2"/>
              </a:rPr>
              <a:t></a:t>
            </a:r>
            <a:r>
              <a:rPr lang="en-US" sz="2800" b="1" dirty="0">
                <a:sym typeface="Webdings" panose="05030102010509060703" pitchFamily="18" charset="2"/>
              </a:rPr>
              <a:t> </a:t>
            </a:r>
            <a:r>
              <a:rPr lang="ro-RO" b="1" dirty="0"/>
              <a:t>Construcție </a:t>
            </a:r>
            <a:r>
              <a:rPr lang="en-US" b="1" dirty="0" err="1"/>
              <a:t>uscată</a:t>
            </a:r>
            <a:endParaRPr lang="en-US" b="1" dirty="0"/>
          </a:p>
          <a:p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4208" y="241620"/>
            <a:ext cx="4410134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ym typeface="Webdings" panose="05030102010509060703" pitchFamily="18" charset="2"/>
              </a:rPr>
              <a:t> </a:t>
            </a:r>
            <a:r>
              <a:rPr lang="en-US" sz="3200" b="1" dirty="0"/>
              <a:t>MAGNUM Foil (Set)</a:t>
            </a:r>
          </a:p>
          <a:p>
            <a:pPr algn="ctr"/>
            <a:r>
              <a:rPr lang="en-US" b="1" dirty="0" err="1"/>
              <a:t>Folie</a:t>
            </a:r>
            <a:r>
              <a:rPr lang="en-US" b="1" dirty="0"/>
              <a:t> MAGNUM (Set)</a:t>
            </a:r>
          </a:p>
          <a:p>
            <a:pPr algn="ctr"/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3" y="2060040"/>
            <a:ext cx="5566572" cy="44746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7730" y="2233126"/>
            <a:ext cx="4789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Folia de </a:t>
            </a:r>
            <a:r>
              <a:rPr lang="en-US" dirty="0" err="1"/>
              <a:t>incalzire</a:t>
            </a:r>
            <a:r>
              <a:rPr lang="en-US" dirty="0"/>
              <a:t> MAGNUM Foil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folosita</a:t>
            </a:r>
            <a:r>
              <a:rPr lang="en-US" dirty="0"/>
              <a:t> direct sub </a:t>
            </a:r>
            <a:r>
              <a:rPr lang="en-US" dirty="0" err="1"/>
              <a:t>lemn</a:t>
            </a:r>
            <a:r>
              <a:rPr lang="en-US" dirty="0"/>
              <a:t>, </a:t>
            </a:r>
            <a:r>
              <a:rPr lang="en-US" dirty="0" err="1"/>
              <a:t>parchet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laminat</a:t>
            </a:r>
            <a:r>
              <a:rPr lang="en-US" dirty="0"/>
              <a:t>. </a:t>
            </a:r>
          </a:p>
          <a:p>
            <a:br>
              <a:rPr lang="en-US" dirty="0"/>
            </a:b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</a:t>
            </a:r>
            <a:r>
              <a:rPr lang="en-US" dirty="0" err="1"/>
              <a:t>subțire</a:t>
            </a:r>
            <a:r>
              <a:rPr lang="en-US" dirty="0"/>
              <a:t> (</a:t>
            </a:r>
            <a:r>
              <a:rPr lang="en-US" dirty="0" err="1"/>
              <a:t>doar</a:t>
            </a:r>
            <a:r>
              <a:rPr lang="en-US" dirty="0"/>
              <a:t> 0,3 mm!)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controlat</a:t>
            </a:r>
            <a:r>
              <a:rPr lang="en-US" dirty="0"/>
              <a:t> de un </a:t>
            </a:r>
            <a:r>
              <a:rPr lang="en-US" dirty="0" err="1"/>
              <a:t>termostat</a:t>
            </a:r>
            <a:r>
              <a:rPr lang="en-US" dirty="0"/>
              <a:t> digital cu </a:t>
            </a:r>
            <a:r>
              <a:rPr lang="en-US" dirty="0" err="1"/>
              <a:t>ceas</a:t>
            </a:r>
            <a:r>
              <a:rPr lang="en-US" dirty="0"/>
              <a:t> cu </a:t>
            </a:r>
            <a:r>
              <a:rPr lang="en-US" dirty="0" err="1"/>
              <a:t>senzor</a:t>
            </a:r>
            <a:r>
              <a:rPr lang="en-US" dirty="0"/>
              <a:t> de </a:t>
            </a:r>
            <a:r>
              <a:rPr lang="en-US" dirty="0" err="1"/>
              <a:t>pardoseală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7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ebdings" panose="05030102010509060703" pitchFamily="18" charset="2"/>
              </a:rPr>
              <a:t></a:t>
            </a:r>
            <a:r>
              <a:rPr lang="en-US" sz="2800" b="1" dirty="0">
                <a:sym typeface="Webdings" panose="05030102010509060703" pitchFamily="18" charset="2"/>
              </a:rPr>
              <a:t> </a:t>
            </a:r>
            <a:r>
              <a:rPr lang="ro-RO" b="1" dirty="0"/>
              <a:t>Construcție </a:t>
            </a:r>
            <a:r>
              <a:rPr lang="en-US" b="1" dirty="0" err="1"/>
              <a:t>uscată</a:t>
            </a:r>
            <a:endParaRPr lang="en-US" b="1" dirty="0"/>
          </a:p>
          <a:p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MAGNUM Foil (Set)</a:t>
            </a:r>
          </a:p>
          <a:p>
            <a:pPr algn="ctr"/>
            <a:r>
              <a:rPr lang="en-US" b="1" dirty="0" err="1"/>
              <a:t>Folie</a:t>
            </a:r>
            <a:r>
              <a:rPr lang="en-US" b="1" dirty="0"/>
              <a:t> MAGNUM (Set)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5543" y="1210831"/>
            <a:ext cx="71579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/>
              <a:t>Lemnul</a:t>
            </a:r>
            <a:r>
              <a:rPr lang="en-US" dirty="0"/>
              <a:t>, </a:t>
            </a:r>
            <a:r>
              <a:rPr lang="en-US" dirty="0" err="1"/>
              <a:t>parchetul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laminatul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produse</a:t>
            </a:r>
            <a:r>
              <a:rPr lang="en-US" dirty="0"/>
              <a:t> </a:t>
            </a:r>
            <a:r>
              <a:rPr lang="en-US" dirty="0" err="1"/>
              <a:t>durabile</a:t>
            </a:r>
            <a:r>
              <a:rPr lang="en-US" dirty="0"/>
              <a:t> care </a:t>
            </a:r>
            <a:r>
              <a:rPr lang="en-US" dirty="0" err="1"/>
              <a:t>sunt</a:t>
            </a:r>
            <a:r>
              <a:rPr lang="en-US" dirty="0"/>
              <a:t> din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folosite</a:t>
            </a:r>
            <a:r>
              <a:rPr lang="en-US" dirty="0"/>
              <a:t>. </a:t>
            </a:r>
            <a:r>
              <a:rPr lang="en-US" dirty="0" err="1"/>
              <a:t>Cererea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pardoseli</a:t>
            </a:r>
            <a:r>
              <a:rPr lang="en-US" dirty="0"/>
              <a:t> a </a:t>
            </a:r>
            <a:r>
              <a:rPr lang="en-US" dirty="0" err="1"/>
              <a:t>condus</a:t>
            </a:r>
            <a:r>
              <a:rPr lang="en-US" dirty="0"/>
              <a:t> la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. MAGNUM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acum</a:t>
            </a:r>
            <a:r>
              <a:rPr lang="en-US" dirty="0"/>
              <a:t> o </a:t>
            </a:r>
            <a:r>
              <a:rPr lang="en-US" dirty="0" err="1"/>
              <a:t>soluție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podele</a:t>
            </a:r>
            <a:r>
              <a:rPr lang="en-US" dirty="0"/>
              <a:t> „</a:t>
            </a:r>
            <a:r>
              <a:rPr lang="en-US" dirty="0" err="1"/>
              <a:t>uscate</a:t>
            </a:r>
            <a:r>
              <a:rPr lang="en-US" dirty="0"/>
              <a:t>”. </a:t>
            </a:r>
          </a:p>
          <a:p>
            <a:r>
              <a:rPr lang="en-US" dirty="0"/>
              <a:t>Folia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MAGNUM Foil se </a:t>
            </a:r>
            <a:r>
              <a:rPr lang="en-US" dirty="0" err="1"/>
              <a:t>aplică</a:t>
            </a:r>
            <a:r>
              <a:rPr lang="en-US" dirty="0"/>
              <a:t> direct sub </a:t>
            </a:r>
            <a:r>
              <a:rPr lang="en-US" dirty="0" err="1"/>
              <a:t>lemn</a:t>
            </a:r>
            <a:r>
              <a:rPr lang="en-US" dirty="0"/>
              <a:t>, </a:t>
            </a:r>
            <a:r>
              <a:rPr lang="en-US" dirty="0" err="1"/>
              <a:t>parchet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laminat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</a:t>
            </a:r>
            <a:r>
              <a:rPr lang="en-US" dirty="0" err="1"/>
              <a:t>subțire</a:t>
            </a:r>
            <a:r>
              <a:rPr lang="en-US" dirty="0"/>
              <a:t> (</a:t>
            </a:r>
            <a:r>
              <a:rPr lang="en-US" dirty="0" err="1"/>
              <a:t>doar</a:t>
            </a:r>
            <a:r>
              <a:rPr lang="en-US" dirty="0"/>
              <a:t> 0,3 mm!)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controlat</a:t>
            </a:r>
            <a:r>
              <a:rPr lang="en-US" dirty="0"/>
              <a:t> de un </a:t>
            </a:r>
            <a:r>
              <a:rPr lang="en-US" dirty="0" err="1"/>
              <a:t>termostat</a:t>
            </a:r>
            <a:r>
              <a:rPr lang="en-US" dirty="0"/>
              <a:t> de </a:t>
            </a:r>
            <a:r>
              <a:rPr lang="en-US" dirty="0" err="1"/>
              <a:t>ceas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 cu </a:t>
            </a:r>
            <a:r>
              <a:rPr lang="en-US" dirty="0" err="1"/>
              <a:t>senzor</a:t>
            </a:r>
            <a:r>
              <a:rPr lang="en-US" dirty="0"/>
              <a:t> de </a:t>
            </a:r>
            <a:r>
              <a:rPr lang="en-US" dirty="0" err="1"/>
              <a:t>pardoseală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asigură</a:t>
            </a:r>
            <a:r>
              <a:rPr lang="en-US" dirty="0"/>
              <a:t> o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uniformă</a:t>
            </a:r>
            <a:r>
              <a:rPr lang="en-US" dirty="0"/>
              <a:t>. 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podelei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limitată</a:t>
            </a:r>
            <a:r>
              <a:rPr lang="en-US" dirty="0"/>
              <a:t> la o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senzorului</a:t>
            </a:r>
            <a:r>
              <a:rPr lang="en-US" dirty="0"/>
              <a:t> de </a:t>
            </a:r>
            <a:r>
              <a:rPr lang="en-US" dirty="0" err="1"/>
              <a:t>podea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al </a:t>
            </a:r>
            <a:r>
              <a:rPr lang="en-US" dirty="0" err="1"/>
              <a:t>termostatului</a:t>
            </a:r>
            <a:r>
              <a:rPr lang="en-US" dirty="0"/>
              <a:t>.</a:t>
            </a:r>
          </a:p>
          <a:p>
            <a:r>
              <a:rPr lang="en-US" dirty="0" err="1"/>
              <a:t>Termostatul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avansat</a:t>
            </a:r>
            <a:r>
              <a:rPr lang="en-US" dirty="0"/>
              <a:t> </a:t>
            </a:r>
            <a:r>
              <a:rPr lang="en-US" dirty="0" err="1"/>
              <a:t>ține</a:t>
            </a:r>
            <a:r>
              <a:rPr lang="en-US" dirty="0"/>
              <a:t> </a:t>
            </a:r>
            <a:r>
              <a:rPr lang="en-US" dirty="0" err="1"/>
              <a:t>cont</a:t>
            </a:r>
            <a:r>
              <a:rPr lang="en-US" dirty="0"/>
              <a:t> de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podeaua</a:t>
            </a:r>
            <a:r>
              <a:rPr lang="en-US" dirty="0"/>
              <a:t> </a:t>
            </a:r>
            <a:r>
              <a:rPr lang="en-US" dirty="0" err="1"/>
              <a:t>dumneavoastră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potrivită</a:t>
            </a:r>
            <a:r>
              <a:rPr lang="en-US" dirty="0"/>
              <a:t> la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potrivit</a:t>
            </a:r>
            <a:r>
              <a:rPr lang="en-US" dirty="0"/>
              <a:t>. Folia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instalată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plăci</a:t>
            </a:r>
            <a:r>
              <a:rPr lang="en-US" dirty="0"/>
              <a:t> </a:t>
            </a:r>
            <a:r>
              <a:rPr lang="en-US" dirty="0" err="1"/>
              <a:t>izolatoare</a:t>
            </a:r>
            <a:r>
              <a:rPr lang="en-US" dirty="0"/>
              <a:t> </a:t>
            </a:r>
            <a:r>
              <a:rPr lang="en-US" dirty="0" err="1"/>
              <a:t>subțiri</a:t>
            </a:r>
            <a:r>
              <a:rPr lang="en-US" dirty="0"/>
              <a:t> de </a:t>
            </a:r>
            <a:r>
              <a:rPr lang="en-US" dirty="0" err="1"/>
              <a:t>polistiren</a:t>
            </a:r>
            <a:r>
              <a:rPr lang="en-US" dirty="0"/>
              <a:t> de 6 mm (MAGNUM </a:t>
            </a:r>
            <a:r>
              <a:rPr lang="en-US" dirty="0" err="1"/>
              <a:t>Isofoam</a:t>
            </a:r>
            <a:r>
              <a:rPr lang="en-US" dirty="0"/>
              <a:t>). 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plăci</a:t>
            </a:r>
            <a:r>
              <a:rPr lang="en-US" dirty="0"/>
              <a:t> de </a:t>
            </a:r>
            <a:r>
              <a:rPr lang="en-US" dirty="0" err="1"/>
              <a:t>izolare</a:t>
            </a:r>
            <a:r>
              <a:rPr lang="en-US" dirty="0"/>
              <a:t> </a:t>
            </a:r>
            <a:r>
              <a:rPr lang="en-US" dirty="0" err="1"/>
              <a:t>asigură</a:t>
            </a:r>
            <a:r>
              <a:rPr lang="en-US" dirty="0"/>
              <a:t> o </a:t>
            </a:r>
            <a:r>
              <a:rPr lang="en-US" dirty="0" err="1"/>
              <a:t>izolare</a:t>
            </a:r>
            <a:r>
              <a:rPr lang="en-US" dirty="0"/>
              <a:t> </a:t>
            </a:r>
            <a:r>
              <a:rPr lang="en-US" dirty="0" err="1"/>
              <a:t>termică</a:t>
            </a:r>
            <a:r>
              <a:rPr lang="en-US" dirty="0"/>
              <a:t> </a:t>
            </a:r>
            <a:r>
              <a:rPr lang="en-US" dirty="0" err="1"/>
              <a:t>suplimentară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au, de </a:t>
            </a:r>
            <a:r>
              <a:rPr lang="en-US" dirty="0" err="1"/>
              <a:t>asemenea</a:t>
            </a:r>
            <a:r>
              <a:rPr lang="en-US" dirty="0"/>
              <a:t>, un </a:t>
            </a:r>
            <a:r>
              <a:rPr lang="en-US" dirty="0" err="1"/>
              <a:t>efect</a:t>
            </a:r>
            <a:r>
              <a:rPr lang="en-US" dirty="0"/>
              <a:t> de </a:t>
            </a:r>
            <a:r>
              <a:rPr lang="en-US" dirty="0" err="1"/>
              <a:t>absorbție</a:t>
            </a:r>
            <a:r>
              <a:rPr lang="en-US" dirty="0"/>
              <a:t> a </a:t>
            </a:r>
            <a:r>
              <a:rPr lang="en-US" dirty="0" err="1"/>
              <a:t>sunetului</a:t>
            </a:r>
            <a:r>
              <a:rPr lang="en-US" dirty="0"/>
              <a:t>. </a:t>
            </a:r>
          </a:p>
          <a:p>
            <a:r>
              <a:rPr lang="en-US" dirty="0"/>
              <a:t>Folia MAGNUM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de </a:t>
            </a:r>
            <a:r>
              <a:rPr lang="en-US" dirty="0" err="1"/>
              <a:t>tăiat</a:t>
            </a:r>
            <a:r>
              <a:rPr lang="en-US" dirty="0"/>
              <a:t> la </a:t>
            </a:r>
            <a:r>
              <a:rPr lang="en-US" dirty="0" err="1"/>
              <a:t>dimensiune</a:t>
            </a:r>
            <a:r>
              <a:rPr lang="en-US" dirty="0"/>
              <a:t>. </a:t>
            </a:r>
            <a:r>
              <a:rPr lang="en-US" dirty="0" err="1"/>
              <a:t>Sigur</a:t>
            </a:r>
            <a:r>
              <a:rPr lang="en-US" dirty="0"/>
              <a:t>, </a:t>
            </a:r>
            <a:r>
              <a:rPr lang="en-US" dirty="0" err="1"/>
              <a:t>confortabil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de </a:t>
            </a:r>
            <a:r>
              <a:rPr lang="en-US" dirty="0" err="1"/>
              <a:t>utilizat</a:t>
            </a:r>
            <a:r>
              <a:rPr lang="en-US" dirty="0"/>
              <a:t>: MAGNUM Foil </a:t>
            </a:r>
            <a:r>
              <a:rPr lang="en-US" dirty="0" err="1"/>
              <a:t>asigură</a:t>
            </a:r>
            <a:r>
              <a:rPr lang="en-US" dirty="0"/>
              <a:t> un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confortabil</a:t>
            </a:r>
            <a:r>
              <a:rPr lang="en-US" dirty="0"/>
              <a:t> de </a:t>
            </a:r>
            <a:r>
              <a:rPr lang="en-US" dirty="0" err="1"/>
              <a:t>viață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podele</a:t>
            </a:r>
            <a:r>
              <a:rPr lang="en-US" dirty="0"/>
              <a:t> </a:t>
            </a:r>
            <a:r>
              <a:rPr lang="en-US" dirty="0" err="1"/>
              <a:t>uscate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01" y="912253"/>
            <a:ext cx="3409420" cy="2795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95" y="3570515"/>
            <a:ext cx="3608358" cy="30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ebdings" panose="05030102010509060703" pitchFamily="18" charset="2"/>
              </a:rPr>
              <a:t></a:t>
            </a:r>
            <a:r>
              <a:rPr lang="en-US" sz="2800" b="1" dirty="0">
                <a:sym typeface="Webdings" panose="05030102010509060703" pitchFamily="18" charset="2"/>
              </a:rPr>
              <a:t> </a:t>
            </a:r>
            <a:r>
              <a:rPr lang="ro-RO" b="1" dirty="0"/>
              <a:t>Construcție </a:t>
            </a:r>
            <a:r>
              <a:rPr lang="en-US" b="1" dirty="0" err="1"/>
              <a:t>uscată</a:t>
            </a:r>
            <a:endParaRPr lang="en-US" b="1" dirty="0"/>
          </a:p>
          <a:p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MAGNUM Foil (Set)</a:t>
            </a:r>
          </a:p>
          <a:p>
            <a:pPr algn="ctr"/>
            <a:r>
              <a:rPr lang="en-US" b="1" dirty="0" err="1"/>
              <a:t>Folie</a:t>
            </a:r>
            <a:r>
              <a:rPr lang="en-US" b="1" dirty="0"/>
              <a:t> MAGNUM (Set)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6366" y="2429072"/>
            <a:ext cx="5834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Folia MAGNUM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conectată</a:t>
            </a:r>
            <a:r>
              <a:rPr lang="en-US" dirty="0"/>
              <a:t> la 230V. 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instalarea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efectuată</a:t>
            </a:r>
            <a:r>
              <a:rPr lang="en-US" dirty="0"/>
              <a:t> de un electrician </a:t>
            </a:r>
            <a:r>
              <a:rPr lang="en-US" dirty="0" err="1"/>
              <a:t>calificat</a:t>
            </a:r>
            <a:r>
              <a:rPr lang="en-US" dirty="0"/>
              <a:t>. Folia MAGNUM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instalată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cu </a:t>
            </a:r>
            <a:r>
              <a:rPr lang="en-US" dirty="0" err="1"/>
              <a:t>plăci</a:t>
            </a:r>
            <a:r>
              <a:rPr lang="en-US" dirty="0"/>
              <a:t> </a:t>
            </a:r>
            <a:r>
              <a:rPr lang="en-US" dirty="0" err="1"/>
              <a:t>izolante</a:t>
            </a:r>
            <a:r>
              <a:rPr lang="en-US" dirty="0"/>
              <a:t> din </a:t>
            </a:r>
            <a:r>
              <a:rPr lang="en-US" dirty="0" err="1"/>
              <a:t>polistiren</a:t>
            </a:r>
            <a:r>
              <a:rPr lang="en-US" dirty="0"/>
              <a:t> MAGNUM (MAGNUM </a:t>
            </a:r>
            <a:r>
              <a:rPr lang="en-US" dirty="0" err="1"/>
              <a:t>Isofoam</a:t>
            </a:r>
            <a:r>
              <a:rPr lang="en-US" dirty="0"/>
              <a:t>, 6 mm)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acoperită</a:t>
            </a:r>
            <a:r>
              <a:rPr lang="en-US" dirty="0"/>
              <a:t> cu o </a:t>
            </a:r>
            <a:r>
              <a:rPr lang="en-US" dirty="0" err="1"/>
              <a:t>folie</a:t>
            </a:r>
            <a:r>
              <a:rPr lang="en-US" dirty="0"/>
              <a:t> </a:t>
            </a:r>
            <a:r>
              <a:rPr lang="en-US" dirty="0" err="1"/>
              <a:t>barieră</a:t>
            </a:r>
            <a:r>
              <a:rPr lang="en-US" dirty="0"/>
              <a:t> de </a:t>
            </a:r>
            <a:r>
              <a:rPr lang="en-US" dirty="0" err="1"/>
              <a:t>vapori</a:t>
            </a:r>
            <a:r>
              <a:rPr lang="en-US" dirty="0"/>
              <a:t> (0,1 mm).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1748" y="1463040"/>
            <a:ext cx="268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Metoda</a:t>
            </a:r>
            <a:r>
              <a:rPr lang="en-US" b="1" dirty="0"/>
              <a:t> de </a:t>
            </a:r>
            <a:r>
              <a:rPr lang="en-US" b="1" dirty="0" err="1"/>
              <a:t>instalare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" y="2109371"/>
            <a:ext cx="52197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-78940"/>
            <a:ext cx="12242435" cy="7019170"/>
            <a:chOff x="-1" y="-78940"/>
            <a:chExt cx="12242435" cy="7019170"/>
          </a:xfrm>
        </p:grpSpPr>
        <p:sp>
          <p:nvSpPr>
            <p:cNvPr id="4" name="Rectangle 3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940472" y="2170878"/>
            <a:ext cx="5354832" cy="2215991"/>
          </a:xfrm>
          <a:prstGeom prst="rect">
            <a:avLst/>
          </a:prstGeom>
          <a:solidFill>
            <a:srgbClr val="FFCA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Izolare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accesorii</a:t>
            </a:r>
            <a:endParaRPr lang="en-US" sz="6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19695" y="5983306"/>
            <a:ext cx="513117" cy="43065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3778" y="6430872"/>
            <a:ext cx="624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cuprins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42340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138" y="468923"/>
            <a:ext cx="46892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ym typeface="Webdings" panose="05030102010509060703" pitchFamily="18" charset="2"/>
              </a:rPr>
              <a:t> </a:t>
            </a:r>
            <a:r>
              <a:rPr lang="en-US" sz="3200" b="1" dirty="0"/>
              <a:t>MAGNUM </a:t>
            </a:r>
            <a:r>
              <a:rPr lang="en-US" sz="3200" b="1" dirty="0" err="1"/>
              <a:t>DuoBoard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56738" y="1330697"/>
            <a:ext cx="61780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Baza</a:t>
            </a:r>
            <a:r>
              <a:rPr lang="en-US" b="1" dirty="0"/>
              <a:t> </a:t>
            </a:r>
            <a:r>
              <a:rPr lang="en-US" b="1" dirty="0" err="1"/>
              <a:t>stabila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finisaje</a:t>
            </a:r>
            <a:r>
              <a:rPr lang="en-US" b="1" dirty="0"/>
              <a:t> </a:t>
            </a:r>
            <a:r>
              <a:rPr lang="en-US" b="1" dirty="0" err="1"/>
              <a:t>moi</a:t>
            </a:r>
            <a:r>
              <a:rPr lang="en-US" b="1" dirty="0"/>
              <a:t> (</a:t>
            </a:r>
            <a:r>
              <a:rPr lang="en-US" b="1" dirty="0" err="1"/>
              <a:t>covor</a:t>
            </a:r>
            <a:r>
              <a:rPr lang="en-US" b="1" dirty="0"/>
              <a:t>, PVC, </a:t>
            </a:r>
            <a:r>
              <a:rPr lang="en-US" b="1" dirty="0" err="1"/>
              <a:t>cauciuc</a:t>
            </a:r>
            <a:r>
              <a:rPr lang="en-US" b="1" dirty="0"/>
              <a:t>, linoleum, </a:t>
            </a:r>
            <a:r>
              <a:rPr lang="en-US" b="1" dirty="0" err="1"/>
              <a:t>vinil</a:t>
            </a:r>
            <a:r>
              <a:rPr lang="en-US" b="1" dirty="0"/>
              <a:t>, </a:t>
            </a:r>
            <a:r>
              <a:rPr lang="en-US" b="1" dirty="0" err="1"/>
              <a:t>pluta</a:t>
            </a:r>
            <a:r>
              <a:rPr lang="en-US" b="1" dirty="0"/>
              <a:t> etc.) </a:t>
            </a:r>
            <a:r>
              <a:rPr lang="en-US" b="1" dirty="0" err="1"/>
              <a:t>peste</a:t>
            </a:r>
            <a:r>
              <a:rPr lang="en-US" b="1" dirty="0"/>
              <a:t> </a:t>
            </a:r>
            <a:r>
              <a:rPr lang="en-US" b="1" dirty="0" err="1"/>
              <a:t>sistemele</a:t>
            </a:r>
            <a:r>
              <a:rPr lang="en-US" b="1" dirty="0"/>
              <a:t> </a:t>
            </a:r>
            <a:r>
              <a:rPr lang="en-US" b="1" dirty="0" err="1"/>
              <a:t>uscate</a:t>
            </a:r>
            <a:r>
              <a:rPr lang="en-US" b="1" dirty="0"/>
              <a:t> de </a:t>
            </a:r>
            <a:r>
              <a:rPr lang="en-US" b="1" dirty="0" err="1"/>
              <a:t>incalzire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pardoseala</a:t>
            </a:r>
            <a:r>
              <a:rPr lang="en-US" dirty="0"/>
              <a:t> .</a:t>
            </a:r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soluție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concepută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instalarea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oferi</a:t>
            </a:r>
            <a:r>
              <a:rPr lang="en-US" dirty="0"/>
              <a:t> o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netedă</a:t>
            </a:r>
            <a:r>
              <a:rPr lang="en-US" dirty="0"/>
              <a:t>, </a:t>
            </a:r>
            <a:r>
              <a:rPr lang="en-US" dirty="0" err="1"/>
              <a:t>stabilă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uniformă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așezarea</a:t>
            </a:r>
            <a:r>
              <a:rPr lang="en-US" dirty="0"/>
              <a:t> </a:t>
            </a:r>
            <a:r>
              <a:rPr lang="en-US" dirty="0" err="1"/>
              <a:t>covorului</a:t>
            </a:r>
            <a:r>
              <a:rPr lang="en-US" dirty="0"/>
              <a:t>, </a:t>
            </a:r>
            <a:r>
              <a:rPr lang="en-US" dirty="0" err="1"/>
              <a:t>linoleumului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altele</a:t>
            </a:r>
            <a:r>
              <a:rPr lang="en-US" dirty="0"/>
              <a:t> </a:t>
            </a:r>
            <a:r>
              <a:rPr lang="en-US" dirty="0" err="1"/>
              <a:t>asemenea</a:t>
            </a:r>
            <a:r>
              <a:rPr lang="en-US" dirty="0"/>
              <a:t>. </a:t>
            </a:r>
            <a:r>
              <a:rPr lang="en-US" dirty="0" err="1"/>
              <a:t>DuoBoard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format din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straturi</a:t>
            </a:r>
            <a:r>
              <a:rPr lang="en-US" dirty="0"/>
              <a:t> de </a:t>
            </a:r>
            <a:r>
              <a:rPr lang="en-US" dirty="0" err="1"/>
              <a:t>plăci</a:t>
            </a:r>
            <a:r>
              <a:rPr lang="en-US" dirty="0"/>
              <a:t> HDF (</a:t>
            </a:r>
            <a:r>
              <a:rPr lang="en-US" dirty="0" err="1"/>
              <a:t>fiecare</a:t>
            </a:r>
            <a:r>
              <a:rPr lang="en-US" dirty="0"/>
              <a:t> cu </a:t>
            </a:r>
            <a:r>
              <a:rPr lang="en-US" dirty="0" err="1"/>
              <a:t>dimensiuni</a:t>
            </a:r>
            <a:r>
              <a:rPr lang="en-US" dirty="0"/>
              <a:t> de 1200 x 600 x 3 mm): </a:t>
            </a:r>
            <a:r>
              <a:rPr lang="en-US" dirty="0" err="1"/>
              <a:t>Placa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placa</a:t>
            </a:r>
            <a:r>
              <a:rPr lang="en-US" dirty="0"/>
              <a:t> de </a:t>
            </a:r>
            <a:r>
              <a:rPr lang="en-US" dirty="0" err="1"/>
              <a:t>sus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154" y="4654061"/>
            <a:ext cx="10914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DuoBoards</a:t>
            </a:r>
            <a:r>
              <a:rPr lang="en-US" dirty="0"/>
              <a:t> se </a:t>
            </a:r>
            <a:r>
              <a:rPr lang="en-US" dirty="0" err="1"/>
              <a:t>caracterizează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înălțime</a:t>
            </a:r>
            <a:r>
              <a:rPr lang="en-US" dirty="0"/>
              <a:t> </a:t>
            </a:r>
            <a:r>
              <a:rPr lang="en-US" dirty="0" err="1"/>
              <a:t>redusă</a:t>
            </a:r>
            <a:r>
              <a:rPr lang="en-US" dirty="0"/>
              <a:t> de </a:t>
            </a:r>
            <a:r>
              <a:rPr lang="en-US" dirty="0" err="1"/>
              <a:t>construcție</a:t>
            </a:r>
            <a:r>
              <a:rPr lang="en-US" dirty="0"/>
              <a:t>, </a:t>
            </a:r>
            <a:r>
              <a:rPr lang="en-US" dirty="0" err="1"/>
              <a:t>durabilitate</a:t>
            </a:r>
            <a:r>
              <a:rPr lang="en-US" dirty="0"/>
              <a:t> mare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permeabilitate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 la </a:t>
            </a:r>
            <a:r>
              <a:rPr lang="en-US" dirty="0" err="1"/>
              <a:t>căldură</a:t>
            </a:r>
            <a:r>
              <a:rPr lang="en-US" dirty="0"/>
              <a:t>.</a:t>
            </a:r>
          </a:p>
          <a:p>
            <a:r>
              <a:rPr lang="en-US" dirty="0" err="1"/>
              <a:t>Înainte</a:t>
            </a:r>
            <a:r>
              <a:rPr lang="en-US" dirty="0"/>
              <a:t> de </a:t>
            </a:r>
            <a:r>
              <a:rPr lang="en-US" dirty="0" err="1"/>
              <a:t>instalare</a:t>
            </a:r>
            <a:r>
              <a:rPr lang="en-US" dirty="0"/>
              <a:t>, </a:t>
            </a:r>
            <a:r>
              <a:rPr lang="en-US" dirty="0" err="1"/>
              <a:t>produsul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depozitat</a:t>
            </a:r>
            <a:r>
              <a:rPr lang="en-US" dirty="0"/>
              <a:t> minim 48 de ore la o </a:t>
            </a:r>
            <a:r>
              <a:rPr lang="en-US" dirty="0" err="1"/>
              <a:t>temperatură</a:t>
            </a:r>
            <a:r>
              <a:rPr lang="en-US" dirty="0"/>
              <a:t> de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18°C ​​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umiditate</a:t>
            </a:r>
            <a:r>
              <a:rPr lang="en-US" dirty="0"/>
              <a:t> </a:t>
            </a:r>
            <a:r>
              <a:rPr lang="en-US" dirty="0" err="1"/>
              <a:t>relativă</a:t>
            </a:r>
            <a:r>
              <a:rPr lang="en-US" dirty="0"/>
              <a:t> de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60%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încăperea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urmează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DuoBoard</a:t>
            </a:r>
            <a:r>
              <a:rPr lang="en-US" dirty="0"/>
              <a:t>. 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plăcile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curățate</a:t>
            </a:r>
            <a:r>
              <a:rPr lang="en-US" dirty="0"/>
              <a:t> </a:t>
            </a:r>
            <a:r>
              <a:rPr lang="en-US" dirty="0" err="1"/>
              <a:t>temeinic</a:t>
            </a:r>
            <a:r>
              <a:rPr lang="en-US" dirty="0"/>
              <a:t> de </a:t>
            </a:r>
            <a:r>
              <a:rPr lang="en-US" dirty="0" err="1"/>
              <a:t>praf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murdărie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</a:t>
            </a:r>
            <a:r>
              <a:rPr lang="en-US" dirty="0" err="1"/>
              <a:t>instalare</a:t>
            </a:r>
            <a:r>
              <a:rPr lang="en-US" dirty="0"/>
              <a:t>. </a:t>
            </a:r>
            <a:r>
              <a:rPr lang="en-US" dirty="0" err="1"/>
              <a:t>Placa</a:t>
            </a:r>
            <a:r>
              <a:rPr lang="en-US" dirty="0"/>
              <a:t> de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lipită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dată</a:t>
            </a:r>
            <a:r>
              <a:rPr lang="en-US" dirty="0"/>
              <a:t>.</a:t>
            </a:r>
          </a:p>
          <a:p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stratului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stabilă</a:t>
            </a:r>
            <a:r>
              <a:rPr lang="en-US" dirty="0"/>
              <a:t>, </a:t>
            </a:r>
            <a:r>
              <a:rPr lang="en-US" dirty="0" err="1"/>
              <a:t>plană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curată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5" y="1770185"/>
            <a:ext cx="4925220" cy="208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94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538" y="375138"/>
            <a:ext cx="487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ISOFOAM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3292" y="2491281"/>
            <a:ext cx="5533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Isofoam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izolație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subțire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6 mm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realizată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material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reciclat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Isofoam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alcătuită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celule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închise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au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Această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asigură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 conduce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căldura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astfel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încât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căldura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Folia MAGNUM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îndreptată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către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suprafața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podelei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31" y="1405774"/>
            <a:ext cx="3617669" cy="50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2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815" y="328246"/>
            <a:ext cx="49471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Izolator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5" y="2045310"/>
            <a:ext cx="4191000" cy="2486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3662" y="1190020"/>
            <a:ext cx="5990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Isoplate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oferă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opțiunea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suplimentară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pardoselii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acolo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disponibilă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înălțime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foarte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5385" y="2778369"/>
            <a:ext cx="6131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Datorită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proprietăților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rezistență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presiune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termoizolante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lipite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direct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(MAGNUM Mat)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gresie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MAGNUM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Isoplate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mărește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proprietățile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pardoselii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astfel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crește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eficiența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timpul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răspuns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proprietăți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izolatoare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mic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44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7842"/>
            <a:ext cx="12192000" cy="631528"/>
          </a:xfrm>
          <a:prstGeom prst="rect">
            <a:avLst/>
          </a:prstGeom>
          <a:solidFill>
            <a:srgbClr val="FFC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0193" y="1935318"/>
            <a:ext cx="6729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 action="ppaction://hlinksldjump"/>
              </a:rPr>
              <a:t>Incalzire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 action="ppaction://hlinksldjump"/>
              </a:rPr>
              <a:t> in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 action="ppaction://hlinksldjump"/>
              </a:rPr>
              <a:t>pardoseala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Izolare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si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accesorii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Incalzitoare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 de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tavan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Incalzire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oglinda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 action="ppaction://hlinksldjump"/>
              </a:rPr>
              <a:t>Termostate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3830" y="657842"/>
            <a:ext cx="553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CUPRINS</a:t>
            </a:r>
          </a:p>
        </p:txBody>
      </p:sp>
    </p:spTree>
    <p:extLst>
      <p:ext uri="{BB962C8B-B14F-4D97-AF65-F5344CB8AC3E}">
        <p14:creationId xmlns:p14="http://schemas.microsoft.com/office/powerpoint/2010/main" val="3003589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585" y="281354"/>
            <a:ext cx="4325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Isorol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816" y="1617784"/>
            <a:ext cx="6611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Isorol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spumă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polistiren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acoperită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parte cu 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peliculă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metalizată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12µ.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cablul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rezistența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suficientă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plutitoare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Podeaua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fără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grăsime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netedă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Denivelările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mm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netezite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Așezați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folia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PET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Cusăturile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sigilate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aluminiu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poliester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Această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comandată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5" y="1355847"/>
            <a:ext cx="45339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57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-78940"/>
            <a:ext cx="12242435" cy="7019170"/>
            <a:chOff x="-1" y="-78940"/>
            <a:chExt cx="12242435" cy="7019170"/>
          </a:xfrm>
        </p:grpSpPr>
        <p:sp>
          <p:nvSpPr>
            <p:cNvPr id="4" name="Rectangle 3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552092" y="2555631"/>
            <a:ext cx="5615354" cy="1938992"/>
          </a:xfrm>
          <a:prstGeom prst="rect">
            <a:avLst/>
          </a:prstGeom>
          <a:solidFill>
            <a:srgbClr val="FFCA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Incalzitoare</a:t>
            </a:r>
            <a:r>
              <a:rPr lang="en-US" sz="6000" dirty="0"/>
              <a:t> de </a:t>
            </a:r>
            <a:r>
              <a:rPr lang="en-US" sz="6000" dirty="0" err="1"/>
              <a:t>tavan</a:t>
            </a:r>
            <a:endParaRPr lang="en-US" sz="6000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19695" y="5983306"/>
            <a:ext cx="513117" cy="43065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3778" y="6430872"/>
            <a:ext cx="624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cuprins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594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69400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Sol &amp; Sol Premium IP54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Spoturi de tavan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0462" y="2192216"/>
            <a:ext cx="4982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Radiatoarele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Sol pot fi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amplasate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„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invizibil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-un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plafon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oferă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libertate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interior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amenajarea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showroom-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ului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orice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birou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showroom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magazin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16" y="1478683"/>
            <a:ext cx="4602221" cy="3233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262" y="4489939"/>
            <a:ext cx="10890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suportul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panourile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 fi,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asemenea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atașate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direct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Caloriferele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încălzesc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aflați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domeniul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radiație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soarele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încălzește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pământul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Aceasta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foarte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scurt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Ideal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nu au un grad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ocupare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scurt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au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spatiu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disponibil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perete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Sol nu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potrivit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zone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umede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această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puteți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Sol Premium.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7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69400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 &amp; Sol Premium IP54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Spoturi de tavan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1232" y="2523310"/>
            <a:ext cx="5756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Panourile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radiante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Sol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ușor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atașate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direct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intermediul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Fiecare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suspensie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Panourile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modulator,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menține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minim.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posibil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pornit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oprit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fără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16" y="2136448"/>
            <a:ext cx="4722569" cy="38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5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-78940"/>
            <a:ext cx="12242435" cy="7019170"/>
            <a:chOff x="-1" y="-78940"/>
            <a:chExt cx="12242435" cy="7019170"/>
          </a:xfrm>
        </p:grpSpPr>
        <p:sp>
          <p:nvSpPr>
            <p:cNvPr id="4" name="Rectangle 3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552092" y="2274277"/>
            <a:ext cx="6307016" cy="1015663"/>
          </a:xfrm>
          <a:prstGeom prst="rect">
            <a:avLst/>
          </a:prstGeom>
          <a:solidFill>
            <a:srgbClr val="FFCA08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/>
              <a:t>Incalzire</a:t>
            </a:r>
            <a:r>
              <a:rPr lang="en-US" sz="6000" dirty="0"/>
              <a:t> </a:t>
            </a:r>
            <a:r>
              <a:rPr lang="en-US" sz="6000" dirty="0" err="1"/>
              <a:t>oglinda</a:t>
            </a:r>
            <a:endParaRPr lang="en-US" sz="6000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19695" y="5983306"/>
            <a:ext cx="513117" cy="43065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3778" y="6430872"/>
            <a:ext cx="624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cuprins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1135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431" y="410308"/>
            <a:ext cx="43375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oglinzilor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6031" y="609600"/>
            <a:ext cx="5861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oglinzii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Look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oferă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întotdeauna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atunci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bărbierit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tunsoare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machiaj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nevoie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ștergeți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prosopul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oglindă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caldă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MAGNUM Look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conectat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ușurință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intermediul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comutatorului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luminii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condensul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scurt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timp.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asemenea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dungile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urâte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prosop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rămân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îndepărtarea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condensului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Conectarea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direct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rețea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intermediul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comutatorului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lumină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risipa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inutilă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92" y="4724400"/>
            <a:ext cx="11476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oglinzii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Look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element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autoadeziv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direct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spatele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oglinzii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dublu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urmare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pot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folosite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zone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umede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Puterea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realizează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rapid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aproximativ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până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8 minute.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scurt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oglinda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aproximativ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40°C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condensul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realizabilă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oglinzii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aproximativ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50°C.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Astfel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produsul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atingere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9" y="993010"/>
            <a:ext cx="4441040" cy="37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6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431" y="410308"/>
            <a:ext cx="43375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oglinzilor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692" y="4982308"/>
            <a:ext cx="1147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Oglinda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deteriorată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bucăți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rupte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tăiate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manual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dimensiune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etc.) 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posibilelor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fisuri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datorate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diferențelor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tensiuni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timpul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Puteți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ușurință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suportul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adeziv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atașare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direct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spatele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oglinzii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5262" y="2364993"/>
            <a:ext cx="3974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ATENȚIE: Folia are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aderență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foarte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atașată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permanent.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402372"/>
            <a:ext cx="5315243" cy="33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1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-78940"/>
            <a:ext cx="12242435" cy="7019170"/>
            <a:chOff x="-1" y="-78940"/>
            <a:chExt cx="12242435" cy="7019170"/>
          </a:xfrm>
        </p:grpSpPr>
        <p:sp>
          <p:nvSpPr>
            <p:cNvPr id="4" name="Rectangle 3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325815" y="2708031"/>
            <a:ext cx="4056185" cy="1015663"/>
          </a:xfrm>
          <a:prstGeom prst="rect">
            <a:avLst/>
          </a:prstGeom>
          <a:solidFill>
            <a:srgbClr val="FFCA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Termostate</a:t>
            </a:r>
            <a:endParaRPr lang="en-US" sz="6000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19695" y="5983306"/>
            <a:ext cx="513117" cy="43065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3778" y="6430872"/>
            <a:ext cx="624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cuprins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4619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67" y="1725021"/>
            <a:ext cx="37125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Remote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8" y="2640841"/>
            <a:ext cx="2134443" cy="2678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5307" y="1669394"/>
            <a:ext cx="248664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Z-wave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electronic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307" y="2640841"/>
            <a:ext cx="1956724" cy="1924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911" y="4753845"/>
            <a:ext cx="1922200" cy="19612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62093" y="166939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Standard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307" y="2711472"/>
            <a:ext cx="2033993" cy="19977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9788" y="106453"/>
            <a:ext cx="352864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833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462" y="293077"/>
            <a:ext cx="7608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Remote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1818638"/>
            <a:ext cx="3130061" cy="3928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2545" y="1818638"/>
            <a:ext cx="71803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WiFi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inteligent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(MRC) MAGNUM Remote Control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avansat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piață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dezvoltarea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prima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noastră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ușurința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urmare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MRC are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interfață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ușor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intuitiv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Aranjat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inteligent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calculează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timpul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perioadele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podeaua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Învață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treptat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timpul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ideal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ajustează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automat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consecință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setați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podeaua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23°C la 7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dimineața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Pardoseli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MRC 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28°C.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face ca MAGNUM MRC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soluția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sigură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electric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38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-78940"/>
            <a:ext cx="12242435" cy="7019170"/>
            <a:chOff x="-1" y="-78940"/>
            <a:chExt cx="12242435" cy="7019170"/>
          </a:xfrm>
        </p:grpSpPr>
        <p:sp>
          <p:nvSpPr>
            <p:cNvPr id="3" name="Rectangle 2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30097" y="2064896"/>
            <a:ext cx="6469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Incalzire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6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pardoseala</a:t>
            </a:r>
            <a:endParaRPr lang="en-US" sz="6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19695" y="5983306"/>
            <a:ext cx="513117" cy="43065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3778" y="6430872"/>
            <a:ext cx="624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cuprins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0922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138" y="2147785"/>
            <a:ext cx="4337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Furnizată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 standard cu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fiecare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Telecomanda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(Alb Polar – RAL 9010) vine standard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fiecare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set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senzor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senzor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încorporat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(12K).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Datorită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inteligent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ascuns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potrivește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oricărui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material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comutator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6" y="1366472"/>
            <a:ext cx="6462334" cy="4424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462" y="293077"/>
            <a:ext cx="7608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Remote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756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476" y="128954"/>
            <a:ext cx="325460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Z-wave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electronic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016" y="964862"/>
            <a:ext cx="2610138" cy="2566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53" y="841204"/>
            <a:ext cx="2564085" cy="2616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409" y="4538844"/>
            <a:ext cx="10900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Z-Wave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electronic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-o cutie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perete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standard.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Z-Wave 500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conectat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automatizare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locuintei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Sensio, Vera,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Zipato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Afișajul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podelei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ambiant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echipat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butoane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sensibile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atingere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apăsarea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ușoară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butoanelor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afișajul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afișa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Z-Wave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echipat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comutator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unipolar.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senzori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0385" y="3592654"/>
            <a:ext cx="169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 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AGNUM Z-wave Alb polar – RAL 9010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9137" y="3518073"/>
            <a:ext cx="291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Z-wave all black (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opțional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RAL 9011</a:t>
            </a:r>
          </a:p>
        </p:txBody>
      </p:sp>
    </p:spTree>
    <p:extLst>
      <p:ext uri="{BB962C8B-B14F-4D97-AF65-F5344CB8AC3E}">
        <p14:creationId xmlns:p14="http://schemas.microsoft.com/office/powerpoint/2010/main" val="2841991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476" y="128954"/>
            <a:ext cx="325460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Z-wave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electronic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670" y="688694"/>
            <a:ext cx="2654756" cy="2610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841" y="638373"/>
            <a:ext cx="2607916" cy="2660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783" y="3996103"/>
            <a:ext cx="9882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Z-Wave?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Z-Wave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wireless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dispozitivelor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casa ta,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cunoscut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automatizare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locuinței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cuvinte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casa (ex.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pornește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oprește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folosind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smartphone-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783" y="5715535"/>
            <a:ext cx="1009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compatibile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Z-Wave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funcționează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Vera,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Zipato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Sensio.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0550" y="3354245"/>
            <a:ext cx="169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 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AGNUM Z-wave Alb polar – RAL 9010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9401" y="3263148"/>
            <a:ext cx="2679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Z-wave all black (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opțional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RAL 9011</a:t>
            </a:r>
          </a:p>
        </p:txBody>
      </p:sp>
    </p:spTree>
    <p:extLst>
      <p:ext uri="{BB962C8B-B14F-4D97-AF65-F5344CB8AC3E}">
        <p14:creationId xmlns:p14="http://schemas.microsoft.com/office/powerpoint/2010/main" val="361749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92" y="152400"/>
            <a:ext cx="5498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Standard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2" y="2153383"/>
            <a:ext cx="3743325" cy="3676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6154" y="1652954"/>
            <a:ext cx="6975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situații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un control digital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puțin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necesar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control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pornit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oprit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special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aplicații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necesară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MAGNUM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dezvoltat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Standard Control: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pornit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oprit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control 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excelează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simplitate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ușurință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15" y="3429000"/>
            <a:ext cx="4021016" cy="30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381" y="48528"/>
            <a:ext cx="3822061" cy="1464508"/>
          </a:xfrm>
          <a:prstGeom prst="rect">
            <a:avLst/>
          </a:prstGeom>
          <a:solidFill>
            <a:srgbClr val="FFC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29" t="5750" r="5427" b="11170"/>
          <a:stretch/>
        </p:blipFill>
        <p:spPr>
          <a:xfrm>
            <a:off x="282983" y="3742005"/>
            <a:ext cx="4601869" cy="2945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7733" y="397933"/>
            <a:ext cx="69003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b="1" dirty="0" err="1">
                <a:solidFill>
                  <a:srgbClr val="FF0000"/>
                </a:solidFill>
              </a:rPr>
              <a:t>Covorașul</a:t>
            </a:r>
            <a:r>
              <a:rPr lang="en-US" b="1" dirty="0">
                <a:solidFill>
                  <a:srgbClr val="FF0000"/>
                </a:solidFill>
              </a:rPr>
              <a:t> MAGNUM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covoraș</a:t>
            </a:r>
            <a:r>
              <a:rPr lang="en-US" dirty="0"/>
              <a:t> </a:t>
            </a:r>
            <a:r>
              <a:rPr lang="en-US" dirty="0" err="1"/>
              <a:t>unic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. 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conceput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instalarea</a:t>
            </a:r>
            <a:r>
              <a:rPr lang="en-US" dirty="0"/>
              <a:t> </a:t>
            </a:r>
            <a:r>
              <a:rPr lang="en-US" dirty="0" err="1"/>
              <a:t>încălzirii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o </a:t>
            </a:r>
            <a:r>
              <a:rPr lang="en-US" dirty="0" err="1"/>
              <a:t>pardoseală</a:t>
            </a:r>
            <a:r>
              <a:rPr lang="en-US" dirty="0"/>
              <a:t> de </a:t>
            </a:r>
            <a:r>
              <a:rPr lang="en-US" dirty="0" err="1"/>
              <a:t>gresie</a:t>
            </a:r>
            <a:r>
              <a:rPr lang="en-US" dirty="0"/>
              <a:t> </a:t>
            </a:r>
            <a:r>
              <a:rPr lang="en-US" dirty="0" err="1"/>
              <a:t>existentă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deasupra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șape</a:t>
            </a:r>
            <a:r>
              <a:rPr lang="en-US" dirty="0"/>
              <a:t> care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instalată</a:t>
            </a:r>
            <a:r>
              <a:rPr lang="en-US" dirty="0"/>
              <a:t>. </a:t>
            </a:r>
            <a:r>
              <a:rPr lang="en-US" dirty="0" err="1"/>
              <a:t>Covorașul</a:t>
            </a:r>
            <a:r>
              <a:rPr lang="en-US" dirty="0"/>
              <a:t> are o </a:t>
            </a:r>
            <a:r>
              <a:rPr lang="en-US" dirty="0" err="1"/>
              <a:t>grosime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4 mm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inclus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strat</a:t>
            </a:r>
            <a:r>
              <a:rPr lang="en-US" dirty="0"/>
              <a:t> </a:t>
            </a:r>
            <a:r>
              <a:rPr lang="en-US" dirty="0" err="1"/>
              <a:t>adeziv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demolare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frezare</a:t>
            </a:r>
            <a:r>
              <a:rPr lang="en-US" dirty="0"/>
              <a:t>. </a:t>
            </a:r>
            <a:r>
              <a:rPr lang="en-US" dirty="0" err="1"/>
              <a:t>Covorașul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plasat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direct sub </a:t>
            </a:r>
            <a:r>
              <a:rPr lang="en-US" dirty="0" err="1"/>
              <a:t>suprafață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rata de </a:t>
            </a:r>
            <a:r>
              <a:rPr lang="en-US" dirty="0" err="1"/>
              <a:t>încălzire</a:t>
            </a:r>
            <a:r>
              <a:rPr lang="en-US" dirty="0"/>
              <a:t> a </a:t>
            </a:r>
            <a:r>
              <a:rPr lang="en-US" dirty="0" err="1"/>
              <a:t>pardoselii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face ca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zone cu </a:t>
            </a:r>
            <a:r>
              <a:rPr lang="en-US" dirty="0" err="1"/>
              <a:t>ocupare</a:t>
            </a:r>
            <a:r>
              <a:rPr lang="en-US" dirty="0"/>
              <a:t> </a:t>
            </a:r>
            <a:r>
              <a:rPr lang="en-US" dirty="0" err="1"/>
              <a:t>nepermanentă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băi</a:t>
            </a:r>
            <a:r>
              <a:rPr lang="en-US" dirty="0"/>
              <a:t>, </a:t>
            </a:r>
            <a:r>
              <a:rPr lang="en-US" dirty="0" err="1"/>
              <a:t>camere</a:t>
            </a:r>
            <a:r>
              <a:rPr lang="en-US" dirty="0"/>
              <a:t> de hobby, </a:t>
            </a:r>
            <a:r>
              <a:rPr lang="en-US" dirty="0" err="1"/>
              <a:t>săli</a:t>
            </a:r>
            <a:r>
              <a:rPr lang="en-US" dirty="0"/>
              <a:t> de </a:t>
            </a:r>
            <a:r>
              <a:rPr lang="en-US" dirty="0" err="1"/>
              <a:t>recreere</a:t>
            </a:r>
            <a:r>
              <a:rPr lang="en-US" dirty="0"/>
              <a:t> etc.</a:t>
            </a:r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b="1" dirty="0" err="1">
                <a:solidFill>
                  <a:srgbClr val="FF0000"/>
                </a:solidFill>
              </a:rPr>
              <a:t>Termostatul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WiFi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avansat</a:t>
            </a:r>
            <a:r>
              <a:rPr lang="en-US" dirty="0"/>
              <a:t> </a:t>
            </a:r>
            <a:r>
              <a:rPr lang="en-US" dirty="0" err="1"/>
              <a:t>ține</a:t>
            </a:r>
            <a:r>
              <a:rPr lang="en-US" dirty="0"/>
              <a:t> </a:t>
            </a:r>
            <a:r>
              <a:rPr lang="en-US" dirty="0" err="1"/>
              <a:t>cont</a:t>
            </a:r>
            <a:r>
              <a:rPr lang="en-US" dirty="0"/>
              <a:t> de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podeaua</a:t>
            </a:r>
            <a:r>
              <a:rPr lang="en-US" dirty="0"/>
              <a:t> </a:t>
            </a:r>
            <a:r>
              <a:rPr lang="en-US" dirty="0" err="1"/>
              <a:t>dumneavoastră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potrivită</a:t>
            </a:r>
            <a:r>
              <a:rPr lang="en-US" dirty="0"/>
              <a:t> la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dorit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MAGNUM Mat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disponibil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22 de </a:t>
            </a:r>
            <a:r>
              <a:rPr lang="en-US" dirty="0" err="1"/>
              <a:t>dimensiuni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, de la 0,75 la 25 m². 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de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covoraș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conectat</a:t>
            </a:r>
            <a:r>
              <a:rPr lang="en-US" dirty="0"/>
              <a:t> la </a:t>
            </a:r>
            <a:r>
              <a:rPr lang="en-US" dirty="0" err="1"/>
              <a:t>capăt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parte cu un </a:t>
            </a:r>
            <a:r>
              <a:rPr lang="en-US" dirty="0" err="1"/>
              <a:t>cablu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atașat</a:t>
            </a:r>
            <a:r>
              <a:rPr lang="en-US" dirty="0"/>
              <a:t> </a:t>
            </a:r>
            <a:r>
              <a:rPr lang="en-US" dirty="0" err="1"/>
              <a:t>invizibil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conexiune</a:t>
            </a:r>
            <a:r>
              <a:rPr lang="en-US" dirty="0"/>
              <a:t> </a:t>
            </a:r>
            <a:r>
              <a:rPr lang="en-US" dirty="0" err="1"/>
              <a:t>oarbă</a:t>
            </a:r>
            <a:r>
              <a:rPr lang="en-US" dirty="0"/>
              <a:t> </a:t>
            </a:r>
            <a:r>
              <a:rPr lang="en-US" dirty="0" err="1"/>
              <a:t>unică</a:t>
            </a:r>
            <a:r>
              <a:rPr lang="en-US" dirty="0"/>
              <a:t>. 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de o </a:t>
            </a:r>
            <a:r>
              <a:rPr lang="en-US" dirty="0" err="1"/>
              <a:t>revenire</a:t>
            </a:r>
            <a:r>
              <a:rPr lang="en-US" dirty="0"/>
              <a:t> la </a:t>
            </a:r>
            <a:r>
              <a:rPr lang="en-US" dirty="0" err="1"/>
              <a:t>termostat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135" y="1870143"/>
            <a:ext cx="462215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MAGNUM Mat</a:t>
            </a:r>
          </a:p>
          <a:p>
            <a:r>
              <a:rPr lang="en-US" sz="2400" b="1" dirty="0" err="1"/>
              <a:t>Covoraș</a:t>
            </a:r>
            <a:r>
              <a:rPr lang="en-US" sz="2400" b="1" dirty="0"/>
              <a:t> </a:t>
            </a:r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en-US" sz="2400" b="1" dirty="0" err="1"/>
              <a:t>încălzire</a:t>
            </a:r>
            <a:r>
              <a:rPr lang="en-US" sz="2400" b="1" dirty="0"/>
              <a:t> </a:t>
            </a:r>
            <a:r>
              <a:rPr lang="en-US" sz="2400" b="1" dirty="0" err="1"/>
              <a:t>prin</a:t>
            </a:r>
            <a:r>
              <a:rPr lang="en-US" sz="2400" b="1" dirty="0"/>
              <a:t> </a:t>
            </a:r>
            <a:r>
              <a:rPr lang="en-US" sz="2400" b="1" dirty="0" err="1"/>
              <a:t>pardoseală</a:t>
            </a:r>
            <a:endParaRPr lang="en-US" sz="2400" b="1" dirty="0"/>
          </a:p>
          <a:p>
            <a:r>
              <a:rPr lang="en-US" sz="2400" b="1" dirty="0" err="1"/>
              <a:t>Covoraș</a:t>
            </a:r>
            <a:r>
              <a:rPr lang="en-US" sz="2400" b="1" dirty="0"/>
              <a:t> MAGNUM (Set)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2983" y="272950"/>
            <a:ext cx="4160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ym typeface="Webdings" panose="05030102010509060703" pitchFamily="18" charset="2"/>
              </a:rPr>
              <a:t> </a:t>
            </a:r>
            <a:r>
              <a:rPr lang="en-US" sz="3200" b="1" dirty="0">
                <a:solidFill>
                  <a:srgbClr val="FF0000"/>
                </a:solidFill>
              </a:rPr>
              <a:t>MAGNUM Mat</a:t>
            </a:r>
          </a:p>
          <a:p>
            <a:pPr algn="ctr"/>
            <a:r>
              <a:rPr lang="en-US" sz="2800" b="1" dirty="0">
                <a:sym typeface="Webdings" panose="05030102010509060703" pitchFamily="18" charset="2"/>
              </a:rPr>
              <a:t></a:t>
            </a:r>
            <a:r>
              <a:rPr lang="ro-RO" b="1" dirty="0">
                <a:solidFill>
                  <a:schemeClr val="bg1"/>
                </a:solidFill>
                <a:sym typeface="Webdings" panose="05030102010509060703" pitchFamily="18" charset="2"/>
              </a:rPr>
              <a:t> </a:t>
            </a:r>
            <a:r>
              <a:rPr lang="ro-RO" b="1" dirty="0"/>
              <a:t>RENOVARE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87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20" y="1800248"/>
            <a:ext cx="2723787" cy="4325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920" y="821253"/>
            <a:ext cx="62839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Covora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încalzire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191" y="5996225"/>
            <a:ext cx="28463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Montare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adeziv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faian</a:t>
            </a:r>
            <a:r>
              <a:rPr kumimoji="0" lang="ro-R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ță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285" y="4046851"/>
            <a:ext cx="2502235" cy="1822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200" y="462472"/>
            <a:ext cx="522393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Detalii tehnice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EMC-free, 2-cablu conductor at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la re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eaua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optica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2,5 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cablu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alimentare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Carcasa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manta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aluminiu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Conexiune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oarba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unica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încalzire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cablul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conectare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Chrome/Nickel 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rezisten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PTFE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on)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PVC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Diametrul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cablului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4 mm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La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covoras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25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 cm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Îndeplinete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standardele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întreaga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zona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umeda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Direct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adeziv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faian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turnare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autonivelante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/mortar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anhidrit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MAGNUM Mat nu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potrivit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Coninutul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pachetului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Covora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încalzire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• Tub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exibil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senzor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•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Instruciuni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card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care/control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Garanie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via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a* la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funcionarea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covoraului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încalzire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termostatul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senzorul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Vezi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magnumheating.ro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31696" y="1766725"/>
            <a:ext cx="3129488" cy="2396087"/>
            <a:chOff x="3831696" y="1346179"/>
            <a:chExt cx="3129488" cy="23960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3285" y="1346179"/>
              <a:ext cx="2452548" cy="18711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31696" y="2880492"/>
              <a:ext cx="31294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Instalare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în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compus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autonivelant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31696" y="5592091"/>
            <a:ext cx="2504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Conexiune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oarba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unica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între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încalzire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cablul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conectare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34950" y="6081702"/>
            <a:ext cx="86918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action="ppaction://hlinksldjump"/>
              </a:rPr>
              <a:t>Înapoi la 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action="ppaction://hlinkpres?slideindex=1&amp;slidetitle="/>
              </a:rPr>
              <a:t>RENOVARE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983" y="48528"/>
            <a:ext cx="532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ym typeface="Webdings" panose="05030102010509060703" pitchFamily="18" charset="2"/>
              </a:rPr>
              <a:t> </a:t>
            </a:r>
            <a:r>
              <a:rPr lang="en-US" sz="3200" b="1" dirty="0">
                <a:solidFill>
                  <a:srgbClr val="FF0000"/>
                </a:solidFill>
              </a:rPr>
              <a:t>MAGNUM Mat</a:t>
            </a:r>
          </a:p>
        </p:txBody>
      </p:sp>
    </p:spTree>
    <p:extLst>
      <p:ext uri="{BB962C8B-B14F-4D97-AF65-F5344CB8AC3E}">
        <p14:creationId xmlns:p14="http://schemas.microsoft.com/office/powerpoint/2010/main" val="2469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0" y="802152"/>
            <a:ext cx="3661621" cy="2587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3629" y="213258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ebdings" panose="05030102010509060703" pitchFamily="18" charset="2"/>
              </a:rPr>
              <a:t></a:t>
            </a:r>
            <a:r>
              <a:rPr lang="en-US" sz="2800" b="1" dirty="0">
                <a:sym typeface="Webdings" panose="05030102010509060703" pitchFamily="18" charset="2"/>
              </a:rPr>
              <a:t> </a:t>
            </a:r>
            <a:r>
              <a:rPr lang="ro-RO" b="1" dirty="0"/>
              <a:t>Construcție </a:t>
            </a:r>
            <a:r>
              <a:rPr lang="en-US" b="1" dirty="0" err="1"/>
              <a:t>nouă</a:t>
            </a:r>
            <a:endParaRPr lang="en-US" b="1" dirty="0"/>
          </a:p>
          <a:p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4903" y="120494"/>
            <a:ext cx="3357588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ym typeface="Webdings" panose="05030102010509060703" pitchFamily="18" charset="2"/>
              </a:rPr>
              <a:t> </a:t>
            </a:r>
            <a:r>
              <a:rPr lang="ro-RO" sz="3200" b="1" dirty="0"/>
              <a:t>Magnum Cable</a:t>
            </a:r>
          </a:p>
          <a:p>
            <a:pPr algn="ctr"/>
            <a:r>
              <a:rPr lang="en-US" b="1" dirty="0" err="1"/>
              <a:t>Cablu</a:t>
            </a:r>
            <a:r>
              <a:rPr lang="en-US" b="1" dirty="0"/>
              <a:t> MAGNUM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0389" y="1424002"/>
            <a:ext cx="68621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Cablul</a:t>
            </a:r>
            <a:r>
              <a:rPr lang="en-US" b="1" dirty="0">
                <a:solidFill>
                  <a:srgbClr val="FF0000"/>
                </a:solidFill>
              </a:rPr>
              <a:t> MAGNUM </a:t>
            </a:r>
            <a:r>
              <a:rPr lang="en-US" dirty="0" err="1"/>
              <a:t>este</a:t>
            </a:r>
            <a:r>
              <a:rPr lang="en-US" dirty="0"/>
              <a:t> special </a:t>
            </a:r>
            <a:r>
              <a:rPr lang="en-US" dirty="0" err="1"/>
              <a:t>conceput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instalare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ape de </a:t>
            </a:r>
            <a:r>
              <a:rPr lang="en-US" dirty="0" err="1"/>
              <a:t>ciment</a:t>
            </a:r>
            <a:r>
              <a:rPr lang="en-US" dirty="0"/>
              <a:t>. </a:t>
            </a:r>
            <a:r>
              <a:rPr lang="en-US" dirty="0" err="1"/>
              <a:t>Distana</a:t>
            </a:r>
            <a:r>
              <a:rPr lang="en-US" dirty="0"/>
              <a:t> </a:t>
            </a:r>
            <a:r>
              <a:rPr lang="en-US" dirty="0" err="1"/>
              <a:t>reciproca</a:t>
            </a:r>
            <a:r>
              <a:rPr lang="en-US" dirty="0"/>
              <a:t> a </a:t>
            </a:r>
            <a:r>
              <a:rPr lang="en-US" dirty="0" err="1"/>
              <a:t>cablurilor</a:t>
            </a:r>
            <a:r>
              <a:rPr lang="en-US" dirty="0"/>
              <a:t> </a:t>
            </a:r>
            <a:r>
              <a:rPr lang="en-US" dirty="0" err="1"/>
              <a:t>determina</a:t>
            </a:r>
            <a:r>
              <a:rPr lang="en-US" dirty="0"/>
              <a:t>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m2.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ofera</a:t>
            </a:r>
            <a:r>
              <a:rPr lang="en-US" dirty="0"/>
              <a:t> </a:t>
            </a:r>
            <a:r>
              <a:rPr lang="en-US" dirty="0" err="1"/>
              <a:t>libertatea</a:t>
            </a:r>
            <a:r>
              <a:rPr lang="en-US" dirty="0"/>
              <a:t> de a </a:t>
            </a:r>
            <a:r>
              <a:rPr lang="en-US" dirty="0" err="1"/>
              <a:t>instala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multa</a:t>
            </a:r>
            <a:r>
              <a:rPr lang="en-US" dirty="0"/>
              <a:t> </a:t>
            </a:r>
            <a:r>
              <a:rPr lang="en-US" dirty="0" err="1"/>
              <a:t>putere</a:t>
            </a:r>
            <a:r>
              <a:rPr lang="en-US" dirty="0"/>
              <a:t> (</a:t>
            </a:r>
            <a:r>
              <a:rPr lang="en-US" dirty="0" err="1"/>
              <a:t>reacie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rapida</a:t>
            </a:r>
            <a:r>
              <a:rPr lang="en-US" dirty="0"/>
              <a:t>, </a:t>
            </a:r>
            <a:r>
              <a:rPr lang="en-US" dirty="0" err="1"/>
              <a:t>temperaturi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ridicate</a:t>
            </a:r>
            <a:r>
              <a:rPr lang="en-US" dirty="0"/>
              <a:t>)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puina</a:t>
            </a:r>
            <a:r>
              <a:rPr lang="en-US" dirty="0"/>
              <a:t> </a:t>
            </a:r>
            <a:r>
              <a:rPr lang="en-US" dirty="0" err="1"/>
              <a:t>putere</a:t>
            </a:r>
            <a:r>
              <a:rPr lang="en-US" dirty="0"/>
              <a:t> (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temperaturi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scazute</a:t>
            </a:r>
            <a:r>
              <a:rPr lang="en-US" dirty="0"/>
              <a:t>).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deformabil</a:t>
            </a:r>
            <a:r>
              <a:rPr lang="en-US" dirty="0"/>
              <a:t>, </a:t>
            </a:r>
            <a:r>
              <a:rPr lang="en-US" dirty="0" err="1"/>
              <a:t>instalarea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</a:t>
            </a:r>
            <a:r>
              <a:rPr lang="en-US" dirty="0" err="1"/>
              <a:t>uoara</a:t>
            </a:r>
            <a:r>
              <a:rPr lang="en-US" dirty="0"/>
              <a:t>. </a:t>
            </a:r>
            <a:r>
              <a:rPr lang="en-US" dirty="0" err="1"/>
              <a:t>Poate</a:t>
            </a:r>
            <a:r>
              <a:rPr lang="en-US" dirty="0"/>
              <a:t>  </a:t>
            </a:r>
            <a:r>
              <a:rPr lang="en-US" dirty="0" err="1"/>
              <a:t>ataat</a:t>
            </a:r>
            <a:r>
              <a:rPr lang="en-US" dirty="0"/>
              <a:t> la MAGNUM </a:t>
            </a:r>
            <a:r>
              <a:rPr lang="en-US" dirty="0" err="1"/>
              <a:t>Isorol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foile</a:t>
            </a:r>
            <a:r>
              <a:rPr lang="en-US" dirty="0"/>
              <a:t> cu </a:t>
            </a:r>
            <a:r>
              <a:rPr lang="en-US" dirty="0" err="1"/>
              <a:t>coada</a:t>
            </a:r>
            <a:r>
              <a:rPr lang="en-US" dirty="0"/>
              <a:t> de </a:t>
            </a:r>
            <a:r>
              <a:rPr lang="en-US" dirty="0" err="1"/>
              <a:t>rândunica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banda</a:t>
            </a:r>
            <a:r>
              <a:rPr lang="en-US" dirty="0"/>
              <a:t> de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plasa</a:t>
            </a:r>
            <a:r>
              <a:rPr lang="en-US" dirty="0"/>
              <a:t> de </a:t>
            </a:r>
            <a:r>
              <a:rPr lang="en-US" dirty="0" err="1"/>
              <a:t>beton</a:t>
            </a:r>
            <a:r>
              <a:rPr lang="en-US" dirty="0"/>
              <a:t> cu </a:t>
            </a:r>
            <a:r>
              <a:rPr lang="en-US" dirty="0" err="1"/>
              <a:t>cleme</a:t>
            </a:r>
            <a:r>
              <a:rPr lang="en-US" dirty="0"/>
              <a:t>. </a:t>
            </a:r>
            <a:r>
              <a:rPr lang="en-US" dirty="0" err="1"/>
              <a:t>Exista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benzi</a:t>
            </a:r>
            <a:r>
              <a:rPr lang="en-US" dirty="0"/>
              <a:t> </a:t>
            </a:r>
            <a:r>
              <a:rPr lang="en-US" dirty="0" err="1"/>
              <a:t>distaniere</a:t>
            </a:r>
            <a:r>
              <a:rPr lang="en-US" dirty="0"/>
              <a:t> </a:t>
            </a:r>
            <a:r>
              <a:rPr lang="en-US" dirty="0" err="1"/>
              <a:t>convenabile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montare</a:t>
            </a:r>
            <a:r>
              <a:rPr lang="en-US" dirty="0"/>
              <a:t> </a:t>
            </a:r>
            <a:r>
              <a:rPr lang="en-US" dirty="0" err="1"/>
              <a:t>directa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podea</a:t>
            </a:r>
            <a:r>
              <a:rPr lang="en-US" dirty="0"/>
              <a:t>. </a:t>
            </a:r>
            <a:r>
              <a:rPr lang="en-US" dirty="0" err="1"/>
              <a:t>Termostatul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avansat</a:t>
            </a:r>
            <a:r>
              <a:rPr lang="en-US" dirty="0"/>
              <a:t> </a:t>
            </a:r>
            <a:r>
              <a:rPr lang="en-US" dirty="0" err="1"/>
              <a:t>ine</a:t>
            </a:r>
            <a:r>
              <a:rPr lang="en-US" dirty="0"/>
              <a:t> </a:t>
            </a:r>
            <a:r>
              <a:rPr lang="en-US" dirty="0" err="1"/>
              <a:t>cont</a:t>
            </a:r>
            <a:r>
              <a:rPr lang="en-US" dirty="0"/>
              <a:t> de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de </a:t>
            </a:r>
            <a:r>
              <a:rPr lang="en-US" dirty="0" err="1"/>
              <a:t>încalzire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podeaua</a:t>
            </a:r>
            <a:r>
              <a:rPr lang="en-US" dirty="0"/>
              <a:t> </a:t>
            </a:r>
            <a:r>
              <a:rPr lang="en-US" dirty="0" err="1"/>
              <a:t>dumneavoastra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aiba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potrivita</a:t>
            </a:r>
            <a:r>
              <a:rPr lang="en-US" dirty="0"/>
              <a:t> la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potrivit</a:t>
            </a:r>
            <a:r>
              <a:rPr lang="en-US" dirty="0"/>
              <a:t>. </a:t>
            </a:r>
            <a:r>
              <a:rPr lang="en-US" dirty="0" err="1"/>
              <a:t>Absena</a:t>
            </a:r>
            <a:r>
              <a:rPr lang="en-US" dirty="0"/>
              <a:t> </a:t>
            </a:r>
            <a:r>
              <a:rPr lang="en-US" dirty="0" err="1"/>
              <a:t>caloriferelor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perete</a:t>
            </a:r>
            <a:r>
              <a:rPr lang="en-US" dirty="0"/>
              <a:t> </a:t>
            </a:r>
            <a:r>
              <a:rPr lang="en-US" dirty="0" err="1"/>
              <a:t>ofera</a:t>
            </a:r>
            <a:r>
              <a:rPr lang="en-US" dirty="0"/>
              <a:t> </a:t>
            </a:r>
            <a:r>
              <a:rPr lang="en-US" dirty="0" err="1"/>
              <a:t>libertate</a:t>
            </a:r>
            <a:r>
              <a:rPr lang="en-US" dirty="0"/>
              <a:t> optima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designul</a:t>
            </a:r>
            <a:r>
              <a:rPr lang="en-US" dirty="0"/>
              <a:t> interior. (</a:t>
            </a:r>
            <a:r>
              <a:rPr lang="en-US" dirty="0" err="1"/>
              <a:t>Daca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posibila</a:t>
            </a:r>
            <a:r>
              <a:rPr lang="en-US" dirty="0"/>
              <a:t> </a:t>
            </a:r>
            <a:r>
              <a:rPr lang="en-US" dirty="0" err="1"/>
              <a:t>încalzirea</a:t>
            </a:r>
            <a:r>
              <a:rPr lang="en-US" dirty="0"/>
              <a:t> </a:t>
            </a:r>
            <a:r>
              <a:rPr lang="en-US" dirty="0" err="1"/>
              <a:t>principala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71" y="3639938"/>
            <a:ext cx="3444045" cy="28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9208" y="360384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ebdings" panose="05030102010509060703" pitchFamily="18" charset="2"/>
              </a:rPr>
              <a:t></a:t>
            </a:r>
            <a:r>
              <a:rPr lang="en-US" sz="2800" b="1" dirty="0">
                <a:sym typeface="Webdings" panose="05030102010509060703" pitchFamily="18" charset="2"/>
              </a:rPr>
              <a:t> </a:t>
            </a:r>
            <a:r>
              <a:rPr lang="ro-RO" b="1" dirty="0"/>
              <a:t>Construcție </a:t>
            </a:r>
            <a:r>
              <a:rPr lang="en-US" b="1" dirty="0" err="1"/>
              <a:t>nouă</a:t>
            </a:r>
            <a:endParaRPr lang="en-US" b="1" dirty="0"/>
          </a:p>
          <a:p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7767" y="281677"/>
            <a:ext cx="3322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/>
              <a:t>Magnum Cable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</a:rPr>
              <a:t>Metode</a:t>
            </a:r>
            <a:r>
              <a:rPr lang="en-US" sz="2400" b="1" dirty="0">
                <a:solidFill>
                  <a:srgbClr val="FF0000"/>
                </a:solidFill>
              </a:rPr>
              <a:t> de </a:t>
            </a:r>
            <a:r>
              <a:rPr lang="en-US" sz="2400" b="1" dirty="0" err="1">
                <a:solidFill>
                  <a:srgbClr val="FF0000"/>
                </a:solidFill>
              </a:rPr>
              <a:t>instalare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80389" y="1305341"/>
            <a:ext cx="68621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Cablurile</a:t>
            </a:r>
            <a:r>
              <a:rPr lang="en-US" b="1" dirty="0">
                <a:solidFill>
                  <a:srgbClr val="FF0000"/>
                </a:solidFill>
              </a:rPr>
              <a:t> (10 Watt)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in </a:t>
            </a:r>
            <a:r>
              <a:rPr lang="en-US" dirty="0" err="1"/>
              <a:t>capacitati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de la 100 la 1900 Watt, </a:t>
            </a:r>
            <a:r>
              <a:rPr lang="en-US" dirty="0" err="1"/>
              <a:t>suficiente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suprafete</a:t>
            </a:r>
            <a:r>
              <a:rPr lang="en-US" dirty="0"/>
              <a:t> </a:t>
            </a:r>
            <a:r>
              <a:rPr lang="en-US" dirty="0" err="1"/>
              <a:t>intre</a:t>
            </a:r>
            <a:r>
              <a:rPr lang="en-US" dirty="0"/>
              <a:t> 1 </a:t>
            </a:r>
            <a:r>
              <a:rPr lang="en-US" dirty="0" err="1"/>
              <a:t>si</a:t>
            </a:r>
            <a:r>
              <a:rPr lang="en-US" dirty="0"/>
              <a:t> 20 m </a:t>
            </a:r>
            <a:r>
              <a:rPr lang="en-US" baseline="30000" dirty="0"/>
              <a:t>2</a:t>
            </a:r>
            <a:r>
              <a:rPr lang="en-US" dirty="0"/>
              <a:t> . 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buclat</a:t>
            </a:r>
            <a:r>
              <a:rPr lang="en-US" dirty="0"/>
              <a:t> la </a:t>
            </a:r>
            <a:r>
              <a:rPr lang="en-US" dirty="0" err="1"/>
              <a:t>capăt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parte a </a:t>
            </a:r>
            <a:r>
              <a:rPr lang="en-US" dirty="0" err="1"/>
              <a:t>cablului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atașată</a:t>
            </a:r>
            <a:r>
              <a:rPr lang="en-US" dirty="0"/>
              <a:t> </a:t>
            </a:r>
            <a:r>
              <a:rPr lang="en-US" dirty="0" err="1"/>
              <a:t>invizibil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conexiunea</a:t>
            </a:r>
            <a:r>
              <a:rPr lang="en-US" dirty="0"/>
              <a:t> </a:t>
            </a:r>
            <a:r>
              <a:rPr lang="en-US" dirty="0" err="1"/>
              <a:t>unică</a:t>
            </a:r>
            <a:r>
              <a:rPr lang="en-US" dirty="0"/>
              <a:t>. 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de o </a:t>
            </a:r>
            <a:r>
              <a:rPr lang="en-US" dirty="0" err="1"/>
              <a:t>revenire</a:t>
            </a:r>
            <a:r>
              <a:rPr lang="en-US" dirty="0"/>
              <a:t> la </a:t>
            </a:r>
            <a:r>
              <a:rPr lang="en-US" dirty="0" err="1"/>
              <a:t>termostat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Cablurile</a:t>
            </a:r>
            <a:r>
              <a:rPr lang="en-US" b="1" dirty="0">
                <a:solidFill>
                  <a:srgbClr val="FF0000"/>
                </a:solidFill>
              </a:rPr>
              <a:t> (17 Watt)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in </a:t>
            </a:r>
            <a:r>
              <a:rPr lang="en-US" dirty="0" err="1"/>
              <a:t>capacitati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de la 300 la 3300 Watt, </a:t>
            </a:r>
            <a:r>
              <a:rPr lang="en-US" dirty="0" err="1"/>
              <a:t>suficiente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suprafete</a:t>
            </a:r>
            <a:r>
              <a:rPr lang="en-US" dirty="0"/>
              <a:t> </a:t>
            </a:r>
            <a:r>
              <a:rPr lang="en-US" dirty="0" err="1"/>
              <a:t>intre</a:t>
            </a:r>
            <a:r>
              <a:rPr lang="en-US" dirty="0"/>
              <a:t> 2 </a:t>
            </a:r>
            <a:r>
              <a:rPr lang="en-US" dirty="0" err="1"/>
              <a:t>si</a:t>
            </a:r>
            <a:r>
              <a:rPr lang="en-US" dirty="0"/>
              <a:t> 30 m </a:t>
            </a:r>
            <a:r>
              <a:rPr lang="en-US" baseline="30000" dirty="0"/>
              <a:t>2</a:t>
            </a:r>
            <a:r>
              <a:rPr lang="en-US" dirty="0"/>
              <a:t> . 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buclat</a:t>
            </a:r>
            <a:r>
              <a:rPr lang="en-US" dirty="0"/>
              <a:t> la </a:t>
            </a:r>
            <a:r>
              <a:rPr lang="en-US" dirty="0" err="1"/>
              <a:t>capăt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parte a </a:t>
            </a:r>
            <a:r>
              <a:rPr lang="en-US" dirty="0" err="1"/>
              <a:t>cablului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atașată</a:t>
            </a:r>
            <a:r>
              <a:rPr lang="en-US" dirty="0"/>
              <a:t> </a:t>
            </a:r>
            <a:r>
              <a:rPr lang="en-US" dirty="0" err="1"/>
              <a:t>invizibil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conexiunea</a:t>
            </a:r>
            <a:r>
              <a:rPr lang="en-US" dirty="0"/>
              <a:t> </a:t>
            </a:r>
            <a:r>
              <a:rPr lang="en-US" dirty="0" err="1"/>
              <a:t>unică</a:t>
            </a:r>
            <a:r>
              <a:rPr lang="en-US" dirty="0"/>
              <a:t>. 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de o </a:t>
            </a:r>
            <a:r>
              <a:rPr lang="en-US" dirty="0" err="1"/>
              <a:t>revenire</a:t>
            </a:r>
            <a:r>
              <a:rPr lang="en-US" dirty="0"/>
              <a:t> la </a:t>
            </a:r>
            <a:r>
              <a:rPr lang="en-US" dirty="0" err="1"/>
              <a:t>termostat</a:t>
            </a:r>
            <a:r>
              <a:rPr lang="en-US" dirty="0"/>
              <a:t>.</a:t>
            </a:r>
          </a:p>
          <a:p>
            <a:r>
              <a:rPr lang="en-US" dirty="0" err="1"/>
              <a:t>Cablul</a:t>
            </a:r>
            <a:r>
              <a:rPr lang="en-US" dirty="0"/>
              <a:t> MAGNUM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utilizare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beton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69" y="3992197"/>
            <a:ext cx="2577605" cy="2227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69" y="1305341"/>
            <a:ext cx="2569597" cy="21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5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131" y="636913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ebdings" panose="05030102010509060703" pitchFamily="18" charset="2"/>
              </a:rPr>
              <a:t></a:t>
            </a:r>
            <a:r>
              <a:rPr lang="en-US" sz="2800" b="1" dirty="0">
                <a:sym typeface="Webdings" panose="05030102010509060703" pitchFamily="18" charset="2"/>
              </a:rPr>
              <a:t> </a:t>
            </a:r>
            <a:r>
              <a:rPr lang="ro-RO" b="1" dirty="0"/>
              <a:t>Construcție </a:t>
            </a:r>
            <a:r>
              <a:rPr lang="en-US" b="1" dirty="0" err="1"/>
              <a:t>uscată</a:t>
            </a:r>
            <a:endParaRPr lang="en-US" b="1" dirty="0"/>
          </a:p>
          <a:p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843" y="282872"/>
            <a:ext cx="4622589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ym typeface="Webdings" panose="05030102010509060703" pitchFamily="18" charset="2"/>
              </a:rPr>
              <a:t> </a:t>
            </a:r>
            <a:r>
              <a:rPr lang="en-US" sz="3200" b="1" dirty="0"/>
              <a:t>MAGNUM </a:t>
            </a:r>
            <a:r>
              <a:rPr lang="en-US" sz="3200" b="1" dirty="0" err="1"/>
              <a:t>HeatBoard</a:t>
            </a:r>
            <a:r>
              <a:rPr lang="en-US" sz="3200" b="1" dirty="0"/>
              <a:t> E</a:t>
            </a:r>
          </a:p>
          <a:p>
            <a:pPr algn="ctr"/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56366" y="2429072"/>
            <a:ext cx="5834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Un </a:t>
            </a:r>
            <a:r>
              <a:rPr lang="en-US" dirty="0" err="1"/>
              <a:t>sistem</a:t>
            </a:r>
            <a:r>
              <a:rPr lang="en-US" dirty="0"/>
              <a:t> electric de 12 mm care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folosit</a:t>
            </a:r>
            <a:r>
              <a:rPr lang="en-US" dirty="0"/>
              <a:t> direct sub </a:t>
            </a:r>
            <a:r>
              <a:rPr lang="en-US" dirty="0" err="1"/>
              <a:t>lemn</a:t>
            </a:r>
            <a:r>
              <a:rPr lang="en-US" dirty="0"/>
              <a:t>, </a:t>
            </a:r>
            <a:r>
              <a:rPr lang="en-US" dirty="0" err="1"/>
              <a:t>parchet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laminat</a:t>
            </a:r>
            <a:r>
              <a:rPr lang="en-US" dirty="0"/>
              <a:t>. </a:t>
            </a:r>
            <a:r>
              <a:rPr lang="en-US" dirty="0" err="1"/>
              <a:t>Plăcile</a:t>
            </a:r>
            <a:r>
              <a:rPr lang="en-US" dirty="0"/>
              <a:t> de </a:t>
            </a:r>
            <a:r>
              <a:rPr lang="en-US" dirty="0" err="1"/>
              <a:t>sistem</a:t>
            </a:r>
            <a:r>
              <a:rPr lang="en-US" dirty="0"/>
              <a:t> pot fi </a:t>
            </a:r>
            <a:r>
              <a:rPr lang="en-US" dirty="0" err="1"/>
              <a:t>așezate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 ca </a:t>
            </a:r>
            <a:r>
              <a:rPr lang="en-US" dirty="0" err="1"/>
              <a:t>piese</a:t>
            </a:r>
            <a:r>
              <a:rPr lang="en-US" dirty="0"/>
              <a:t> de puzzle, </a:t>
            </a:r>
            <a:r>
              <a:rPr lang="en-US" dirty="0" err="1"/>
              <a:t>după</a:t>
            </a:r>
            <a:r>
              <a:rPr lang="en-US" dirty="0"/>
              <a:t> care </a:t>
            </a:r>
            <a:r>
              <a:rPr lang="en-US" dirty="0" err="1"/>
              <a:t>cablul</a:t>
            </a:r>
            <a:r>
              <a:rPr lang="en-US" dirty="0"/>
              <a:t> </a:t>
            </a:r>
            <a:r>
              <a:rPr lang="en-US" dirty="0" err="1"/>
              <a:t>HeatBoard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prins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de </a:t>
            </a:r>
            <a:r>
              <a:rPr lang="en-US" dirty="0" err="1"/>
              <a:t>cablu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01" y="2295956"/>
            <a:ext cx="4520474" cy="39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6398" y="426752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ebdings" panose="05030102010509060703" pitchFamily="18" charset="2"/>
              </a:rPr>
              <a:t></a:t>
            </a:r>
            <a:r>
              <a:rPr lang="en-US" sz="2800" b="1" dirty="0">
                <a:sym typeface="Webdings" panose="05030102010509060703" pitchFamily="18" charset="2"/>
              </a:rPr>
              <a:t> </a:t>
            </a:r>
            <a:r>
              <a:rPr lang="ro-RO" b="1" dirty="0"/>
              <a:t>Construcție </a:t>
            </a:r>
            <a:r>
              <a:rPr lang="en-US" b="1" dirty="0" err="1"/>
              <a:t>uscată</a:t>
            </a:r>
            <a:endParaRPr lang="en-US" b="1" dirty="0"/>
          </a:p>
          <a:p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6591" y="472919"/>
            <a:ext cx="349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MAGNUM </a:t>
            </a:r>
            <a:r>
              <a:rPr lang="en-US" sz="2400" b="1" dirty="0" err="1"/>
              <a:t>HeatBoard</a:t>
            </a:r>
            <a:r>
              <a:rPr lang="en-US" sz="2400" b="1" dirty="0"/>
              <a:t> 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8620" y="1297342"/>
            <a:ext cx="7590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/>
              <a:t>Lemnul</a:t>
            </a:r>
            <a:r>
              <a:rPr lang="en-US" dirty="0"/>
              <a:t>, </a:t>
            </a:r>
            <a:r>
              <a:rPr lang="en-US" dirty="0" err="1"/>
              <a:t>parchetul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laminatul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produse</a:t>
            </a:r>
            <a:r>
              <a:rPr lang="en-US" dirty="0"/>
              <a:t> </a:t>
            </a:r>
            <a:r>
              <a:rPr lang="en-US" dirty="0" err="1"/>
              <a:t>durabile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atmosferice</a:t>
            </a:r>
            <a:r>
              <a:rPr lang="en-US" dirty="0"/>
              <a:t> care </a:t>
            </a:r>
            <a:r>
              <a:rPr lang="en-US" dirty="0" err="1"/>
              <a:t>sunt</a:t>
            </a:r>
            <a:r>
              <a:rPr lang="en-US" dirty="0"/>
              <a:t> din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folosite</a:t>
            </a:r>
            <a:r>
              <a:rPr lang="en-US" dirty="0"/>
              <a:t>. </a:t>
            </a:r>
            <a:r>
              <a:rPr lang="en-US" dirty="0" err="1"/>
              <a:t>Cererea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pardoseli</a:t>
            </a:r>
            <a:r>
              <a:rPr lang="en-US" dirty="0"/>
              <a:t> a </a:t>
            </a:r>
            <a:r>
              <a:rPr lang="en-US" dirty="0" err="1"/>
              <a:t>condus</a:t>
            </a:r>
            <a:r>
              <a:rPr lang="en-US" dirty="0"/>
              <a:t> la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. </a:t>
            </a:r>
          </a:p>
          <a:p>
            <a:r>
              <a:rPr lang="en-US" dirty="0"/>
              <a:t>MAGNUM </a:t>
            </a:r>
            <a:r>
              <a:rPr lang="en-US" dirty="0" err="1"/>
              <a:t>HeatBoard</a:t>
            </a:r>
            <a:r>
              <a:rPr lang="en-US" dirty="0"/>
              <a:t> se </a:t>
            </a:r>
            <a:r>
              <a:rPr lang="en-US" dirty="0" err="1"/>
              <a:t>aplică</a:t>
            </a:r>
            <a:r>
              <a:rPr lang="en-US" dirty="0"/>
              <a:t> direct sub </a:t>
            </a:r>
            <a:r>
              <a:rPr lang="en-US" dirty="0" err="1"/>
              <a:t>podele</a:t>
            </a:r>
            <a:r>
              <a:rPr lang="en-US" dirty="0"/>
              <a:t> </a:t>
            </a:r>
            <a:r>
              <a:rPr lang="en-US" dirty="0" err="1"/>
              <a:t>flotante</a:t>
            </a:r>
            <a:r>
              <a:rPr lang="en-US" dirty="0"/>
              <a:t> din </a:t>
            </a:r>
            <a:r>
              <a:rPr lang="en-US" dirty="0" err="1"/>
              <a:t>lemn</a:t>
            </a:r>
            <a:r>
              <a:rPr lang="en-US" dirty="0"/>
              <a:t>, </a:t>
            </a:r>
            <a:r>
              <a:rPr lang="en-US" dirty="0" err="1"/>
              <a:t>parchet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laminat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</a:t>
            </a:r>
            <a:r>
              <a:rPr lang="en-US" dirty="0" err="1"/>
              <a:t>subțire</a:t>
            </a:r>
            <a:r>
              <a:rPr lang="en-US" dirty="0"/>
              <a:t>, </a:t>
            </a:r>
            <a:r>
              <a:rPr lang="en-US" dirty="0" err="1"/>
              <a:t>doar</a:t>
            </a:r>
            <a:r>
              <a:rPr lang="en-US" dirty="0"/>
              <a:t> 12 mm! (</a:t>
            </a:r>
            <a:r>
              <a:rPr lang="en-US" dirty="0" err="1"/>
              <a:t>disponibilă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 </a:t>
            </a:r>
            <a:r>
              <a:rPr lang="en-US" dirty="0" err="1"/>
              <a:t>plăci</a:t>
            </a:r>
            <a:r>
              <a:rPr lang="en-US" dirty="0"/>
              <a:t> de 31 mm). </a:t>
            </a:r>
            <a:r>
              <a:rPr lang="en-US" dirty="0" err="1"/>
              <a:t>Controlat</a:t>
            </a:r>
            <a:r>
              <a:rPr lang="en-US" dirty="0"/>
              <a:t> de un </a:t>
            </a:r>
            <a:r>
              <a:rPr lang="en-US" dirty="0" err="1"/>
              <a:t>termostat</a:t>
            </a:r>
            <a:r>
              <a:rPr lang="en-US" dirty="0"/>
              <a:t> digital </a:t>
            </a:r>
            <a:r>
              <a:rPr lang="en-US" dirty="0" err="1"/>
              <a:t>WiFi</a:t>
            </a:r>
            <a:r>
              <a:rPr lang="en-US" dirty="0"/>
              <a:t> cu </a:t>
            </a:r>
            <a:r>
              <a:rPr lang="en-US" dirty="0" err="1"/>
              <a:t>senzor</a:t>
            </a:r>
            <a:r>
              <a:rPr lang="en-US" dirty="0"/>
              <a:t> de </a:t>
            </a:r>
            <a:r>
              <a:rPr lang="en-US" dirty="0" err="1"/>
              <a:t>podea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asigură</a:t>
            </a:r>
            <a:r>
              <a:rPr lang="en-US" dirty="0"/>
              <a:t> o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uniformă</a:t>
            </a:r>
            <a:r>
              <a:rPr lang="en-US" dirty="0"/>
              <a:t>. 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podelei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limitată</a:t>
            </a:r>
            <a:r>
              <a:rPr lang="en-US" dirty="0"/>
              <a:t> la o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senzorului</a:t>
            </a:r>
            <a:r>
              <a:rPr lang="en-US" dirty="0"/>
              <a:t> de </a:t>
            </a:r>
            <a:r>
              <a:rPr lang="en-US" dirty="0" err="1"/>
              <a:t>podea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al </a:t>
            </a:r>
            <a:r>
              <a:rPr lang="en-US" dirty="0" err="1"/>
              <a:t>termostatului</a:t>
            </a:r>
            <a:r>
              <a:rPr lang="en-US" dirty="0"/>
              <a:t>.</a:t>
            </a:r>
          </a:p>
          <a:p>
            <a:r>
              <a:rPr lang="en-US" dirty="0" err="1"/>
              <a:t>Termostatul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avansat</a:t>
            </a:r>
            <a:r>
              <a:rPr lang="en-US" dirty="0"/>
              <a:t> </a:t>
            </a:r>
            <a:r>
              <a:rPr lang="en-US" dirty="0" err="1"/>
              <a:t>calculează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podeaua</a:t>
            </a:r>
            <a:r>
              <a:rPr lang="en-US" dirty="0"/>
              <a:t> </a:t>
            </a:r>
            <a:r>
              <a:rPr lang="en-US" dirty="0" err="1"/>
              <a:t>dumneavoastră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potrivită</a:t>
            </a:r>
            <a:r>
              <a:rPr lang="en-US" dirty="0"/>
              <a:t> la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potrivit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termostat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inclus</a:t>
            </a:r>
            <a:r>
              <a:rPr lang="en-US" dirty="0"/>
              <a:t> in set,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comandat</a:t>
            </a:r>
            <a:r>
              <a:rPr lang="en-US" dirty="0"/>
              <a:t> </a:t>
            </a:r>
            <a:r>
              <a:rPr lang="en-US" dirty="0" err="1"/>
              <a:t>separat</a:t>
            </a:r>
            <a:r>
              <a:rPr lang="en-US" dirty="0"/>
              <a:t> </a:t>
            </a:r>
            <a:r>
              <a:rPr lang="en-US" i="1" dirty="0"/>
              <a:t>. </a:t>
            </a:r>
            <a:r>
              <a:rPr lang="en-US" dirty="0" err="1"/>
              <a:t>Plăcile</a:t>
            </a:r>
            <a:r>
              <a:rPr lang="en-US" dirty="0"/>
              <a:t> de </a:t>
            </a:r>
            <a:r>
              <a:rPr lang="en-US" dirty="0" err="1"/>
              <a:t>izolare</a:t>
            </a:r>
            <a:r>
              <a:rPr lang="en-US" dirty="0"/>
              <a:t> </a:t>
            </a:r>
            <a:r>
              <a:rPr lang="en-US" dirty="0" err="1"/>
              <a:t>asigură</a:t>
            </a:r>
            <a:r>
              <a:rPr lang="en-US" dirty="0"/>
              <a:t> o </a:t>
            </a:r>
            <a:r>
              <a:rPr lang="en-US" dirty="0" err="1"/>
              <a:t>izolare</a:t>
            </a:r>
            <a:r>
              <a:rPr lang="en-US" dirty="0"/>
              <a:t> </a:t>
            </a:r>
            <a:r>
              <a:rPr lang="en-US" dirty="0" err="1"/>
              <a:t>termică</a:t>
            </a:r>
            <a:r>
              <a:rPr lang="en-US" dirty="0"/>
              <a:t> </a:t>
            </a:r>
            <a:r>
              <a:rPr lang="en-US" dirty="0" err="1"/>
              <a:t>suplimentară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au, de </a:t>
            </a:r>
            <a:r>
              <a:rPr lang="en-US" dirty="0" err="1"/>
              <a:t>asemenea</a:t>
            </a:r>
            <a:r>
              <a:rPr lang="en-US" dirty="0"/>
              <a:t>, un </a:t>
            </a:r>
            <a:r>
              <a:rPr lang="en-US" dirty="0" err="1"/>
              <a:t>efect</a:t>
            </a:r>
            <a:r>
              <a:rPr lang="en-US" dirty="0"/>
              <a:t> de </a:t>
            </a:r>
            <a:r>
              <a:rPr lang="en-US" dirty="0" err="1"/>
              <a:t>absorbție</a:t>
            </a:r>
            <a:r>
              <a:rPr lang="en-US" dirty="0"/>
              <a:t> a </a:t>
            </a:r>
            <a:r>
              <a:rPr lang="en-US" dirty="0" err="1"/>
              <a:t>sunetului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02" y="1598644"/>
            <a:ext cx="3095800" cy="270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3197</Words>
  <Application>Microsoft Office PowerPoint</Application>
  <PresentationFormat>Ecran lat</PresentationFormat>
  <Paragraphs>187</Paragraphs>
  <Slides>33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B</dc:creator>
  <cp:lastModifiedBy>Comercial  (Magnum Heating RO)</cp:lastModifiedBy>
  <cp:revision>5</cp:revision>
  <dcterms:created xsi:type="dcterms:W3CDTF">2023-11-01T09:58:44Z</dcterms:created>
  <dcterms:modified xsi:type="dcterms:W3CDTF">2023-11-01T15:00:19Z</dcterms:modified>
</cp:coreProperties>
</file>