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4"/>
  </p:notesMasterIdLst>
  <p:sldIdLst>
    <p:sldId id="256" r:id="rId3"/>
    <p:sldId id="305" r:id="rId4"/>
    <p:sldId id="307" r:id="rId5"/>
    <p:sldId id="308" r:id="rId6"/>
    <p:sldId id="310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8" r:id="rId22"/>
    <p:sldId id="30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B00"/>
    <a:srgbClr val="FFD9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2" d="100"/>
          <a:sy n="82" d="100"/>
        </p:scale>
        <p:origin x="86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227CF-B9EE-4F77-8B1E-0F4422B6C0CB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7E65C-6DF3-4E30-B5F4-DA1B3EB30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87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31443-0AE4-4F8E-BC33-49642E9C3EBA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3278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131443-0AE4-4F8E-BC33-49642E9C3EB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383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131443-0AE4-4F8E-BC33-49642E9C3EB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916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131443-0AE4-4F8E-BC33-49642E9C3EB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698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131443-0AE4-4F8E-BC33-49642E9C3EB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464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131443-0AE4-4F8E-BC33-49642E9C3EB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945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131443-0AE4-4F8E-BC33-49642E9C3EB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102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131443-0AE4-4F8E-BC33-49642E9C3EB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097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C112-8A15-44F4-9D64-25F546CD34F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F660-91A9-4D2C-BA35-B28CD818D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44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C112-8A15-44F4-9D64-25F546CD34F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F660-91A9-4D2C-BA35-B28CD818D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42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C112-8A15-44F4-9D64-25F546CD34F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F660-91A9-4D2C-BA35-B28CD818D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49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7BB7-7BFA-4DC3-914B-12B0F2D29E1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A2F4-353C-4D67-A681-70312CD0F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21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7BB7-7BFA-4DC3-914B-12B0F2D29E1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A2F4-353C-4D67-A681-70312CD0F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57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7BB7-7BFA-4DC3-914B-12B0F2D29E1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A2F4-353C-4D67-A681-70312CD0F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26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7BB7-7BFA-4DC3-914B-12B0F2D29E1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A2F4-353C-4D67-A681-70312CD0F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71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7BB7-7BFA-4DC3-914B-12B0F2D29E1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A2F4-353C-4D67-A681-70312CD0F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26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7BB7-7BFA-4DC3-914B-12B0F2D29E1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A2F4-353C-4D67-A681-70312CD0F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090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7BB7-7BFA-4DC3-914B-12B0F2D29E1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A2F4-353C-4D67-A681-70312CD0FA4A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-6361" y="6301946"/>
            <a:ext cx="12198360" cy="556054"/>
            <a:chOff x="-6361" y="6301946"/>
            <a:chExt cx="12198360" cy="556054"/>
          </a:xfrm>
        </p:grpSpPr>
        <p:grpSp>
          <p:nvGrpSpPr>
            <p:cNvPr id="5" name="Group 4"/>
            <p:cNvGrpSpPr/>
            <p:nvPr userDrawn="1"/>
          </p:nvGrpSpPr>
          <p:grpSpPr>
            <a:xfrm>
              <a:off x="-6361" y="6301946"/>
              <a:ext cx="12198360" cy="556054"/>
              <a:chOff x="-3" y="867614"/>
              <a:chExt cx="12347839" cy="556054"/>
            </a:xfrm>
          </p:grpSpPr>
          <p:sp>
            <p:nvSpPr>
              <p:cNvPr id="6" name="Google Shape;858;p52"/>
              <p:cNvSpPr/>
              <p:nvPr/>
            </p:nvSpPr>
            <p:spPr>
              <a:xfrm rot="5400000">
                <a:off x="5984950" y="-5014349"/>
                <a:ext cx="377933" cy="1234783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93994" y="867614"/>
                <a:ext cx="100064" cy="55605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 userDrawn="1"/>
          </p:nvSpPr>
          <p:spPr>
            <a:xfrm>
              <a:off x="9795819" y="6441473"/>
              <a:ext cx="19770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CE0A"/>
                  </a:solidFill>
                </a:rPr>
                <a:t>www.magnumheating.ro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048" y="6444389"/>
              <a:ext cx="386519" cy="2740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1716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7BB7-7BFA-4DC3-914B-12B0F2D29E1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A2F4-353C-4D67-A681-70312CD0F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61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C112-8A15-44F4-9D64-25F546CD34F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F660-91A9-4D2C-BA35-B28CD818D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8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7BB7-7BFA-4DC3-914B-12B0F2D29E1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A2F4-353C-4D67-A681-70312CD0F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19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7BB7-7BFA-4DC3-914B-12B0F2D29E1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A2F4-353C-4D67-A681-70312CD0F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159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7BB7-7BFA-4DC3-914B-12B0F2D29E1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A2F4-353C-4D67-A681-70312CD0F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158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321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C112-8A15-44F4-9D64-25F546CD34F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F660-91A9-4D2C-BA35-B28CD818D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90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C112-8A15-44F4-9D64-25F546CD34F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F660-91A9-4D2C-BA35-B28CD818D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50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C112-8A15-44F4-9D64-25F546CD34F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F660-91A9-4D2C-BA35-B28CD818D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19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C112-8A15-44F4-9D64-25F546CD34F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F660-91A9-4D2C-BA35-B28CD818D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1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C112-8A15-44F4-9D64-25F546CD34F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F660-91A9-4D2C-BA35-B28CD818D301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6301946"/>
            <a:ext cx="12198360" cy="556054"/>
            <a:chOff x="-6361" y="6301946"/>
            <a:chExt cx="12198360" cy="556054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-6361" y="6301946"/>
              <a:ext cx="12198360" cy="556054"/>
              <a:chOff x="-3" y="867614"/>
              <a:chExt cx="12347839" cy="556054"/>
            </a:xfrm>
          </p:grpSpPr>
          <p:sp>
            <p:nvSpPr>
              <p:cNvPr id="9" name="Google Shape;858;p52"/>
              <p:cNvSpPr/>
              <p:nvPr/>
            </p:nvSpPr>
            <p:spPr>
              <a:xfrm rot="5400000">
                <a:off x="5984950" y="-5014349"/>
                <a:ext cx="377933" cy="1234783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93994" y="867614"/>
                <a:ext cx="100064" cy="55605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 userDrawn="1"/>
          </p:nvSpPr>
          <p:spPr>
            <a:xfrm>
              <a:off x="9795819" y="6441473"/>
              <a:ext cx="19770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CE0A"/>
                  </a:solidFill>
                </a:rPr>
                <a:t>www.magnumheating.ro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048" y="6444389"/>
              <a:ext cx="386519" cy="2740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8639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C112-8A15-44F4-9D64-25F546CD34F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F660-91A9-4D2C-BA35-B28CD818D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97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C112-8A15-44F4-9D64-25F546CD34F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F660-91A9-4D2C-BA35-B28CD818D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75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2C112-8A15-44F4-9D64-25F546CD34F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AF660-91A9-4D2C-BA35-B28CD818D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3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D7BB7-7BFA-4DC3-914B-12B0F2D29E1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A2F4-353C-4D67-A681-70312CD0F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jpe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emf"/><Relationship Id="rId5" Type="http://schemas.openxmlformats.org/officeDocument/2006/relationships/image" Target="../media/image24.jpeg"/><Relationship Id="rId10" Type="http://schemas.openxmlformats.org/officeDocument/2006/relationships/image" Target="../media/image29.emf"/><Relationship Id="rId4" Type="http://schemas.openxmlformats.org/officeDocument/2006/relationships/image" Target="../media/image23.jpeg"/><Relationship Id="rId9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emf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5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emf"/><Relationship Id="rId5" Type="http://schemas.openxmlformats.org/officeDocument/2006/relationships/image" Target="../media/image53.jpeg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-78940"/>
            <a:ext cx="12242435" cy="6936940"/>
          </a:xfrm>
          <a:prstGeom prst="rect">
            <a:avLst/>
          </a:prstGeom>
          <a:solidFill>
            <a:srgbClr val="FFCA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6360" y="2795782"/>
            <a:ext cx="12248794" cy="1460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6301946"/>
            <a:ext cx="12198360" cy="556054"/>
            <a:chOff x="-6361" y="6301946"/>
            <a:chExt cx="12198360" cy="556054"/>
          </a:xfrm>
        </p:grpSpPr>
        <p:grpSp>
          <p:nvGrpSpPr>
            <p:cNvPr id="7" name="Group 6"/>
            <p:cNvGrpSpPr/>
            <p:nvPr userDrawn="1"/>
          </p:nvGrpSpPr>
          <p:grpSpPr>
            <a:xfrm>
              <a:off x="-6361" y="6301946"/>
              <a:ext cx="12198360" cy="556054"/>
              <a:chOff x="-3" y="867614"/>
              <a:chExt cx="12347839" cy="556054"/>
            </a:xfrm>
          </p:grpSpPr>
          <p:sp>
            <p:nvSpPr>
              <p:cNvPr id="10" name="Google Shape;858;p52"/>
              <p:cNvSpPr/>
              <p:nvPr/>
            </p:nvSpPr>
            <p:spPr>
              <a:xfrm rot="5400000">
                <a:off x="5984950" y="-5014349"/>
                <a:ext cx="377933" cy="1234783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3994" y="867614"/>
                <a:ext cx="100064" cy="55605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 userDrawn="1"/>
          </p:nvSpPr>
          <p:spPr>
            <a:xfrm>
              <a:off x="9795819" y="6441473"/>
              <a:ext cx="19770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CE0A"/>
                  </a:solidFill>
                </a:rPr>
                <a:t>www.magnumheating.ro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048" y="6444389"/>
              <a:ext cx="386519" cy="274083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3064343"/>
            <a:ext cx="122424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" sz="5000" dirty="0">
                <a:solidFill>
                  <a:schemeClr val="bg1"/>
                </a:solidFill>
              </a:rPr>
              <a:t>TOTUL DESPRE ÎNCĂLZIREA ÎN</a:t>
            </a:r>
            <a:r>
              <a:rPr lang="en-US" sz="5000" dirty="0">
                <a:solidFill>
                  <a:schemeClr val="bg1"/>
                </a:solidFill>
              </a:rPr>
              <a:t> </a:t>
            </a:r>
            <a:r>
              <a:rPr lang="ro" sz="5000" dirty="0">
                <a:solidFill>
                  <a:schemeClr val="bg1"/>
                </a:solidFill>
              </a:rPr>
              <a:t>PARDOSEALĂ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810" y="-78940"/>
            <a:ext cx="3687478" cy="261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9560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27597" y="1355154"/>
            <a:ext cx="5394302" cy="28813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546008" y="1585399"/>
            <a:ext cx="10426791" cy="4891601"/>
          </a:xfrm>
        </p:spPr>
        <p:txBody>
          <a:bodyPr/>
          <a:lstStyle/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Sondaje privind experiența clienților</a:t>
            </a:r>
            <a:endParaRPr lang="ro-RO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Dezvoltare termostat</a:t>
            </a:r>
            <a:r>
              <a:rPr lang="ro-RO" sz="18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Design interfață utilizator</a:t>
            </a:r>
            <a:endParaRPr lang="ro-RO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o-RO" sz="18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)evoluția produsului</a:t>
            </a:r>
            <a:endParaRPr lang="ro-RO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Testare de laborator</a:t>
            </a:r>
            <a:endParaRPr lang="ro-RO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Soluții de economisire a energiei și durabil</a:t>
            </a:r>
            <a:r>
              <a:rPr lang="ro-RO" sz="1800" dirty="0">
                <a:latin typeface="Arial" panose="020B0604020202020204" pitchFamily="34" charset="0"/>
                <a:cs typeface="Arial" panose="020B0604020202020204" pitchFamily="34" charset="0"/>
              </a:rPr>
              <a:t>itate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 descr="IMG_0483 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08751" y="4673284"/>
            <a:ext cx="2386504" cy="1549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1045" y="4673284"/>
            <a:ext cx="1625690" cy="1523585"/>
          </a:xfrm>
          <a:prstGeom prst="rect">
            <a:avLst/>
          </a:prstGeom>
        </p:spPr>
      </p:pic>
      <p:pic>
        <p:nvPicPr>
          <p:cNvPr id="5" name="Afbeelding 4" descr="Afbeelding met overdekt, muur, Kantoorgebouw, meubels&#10;&#10;Automatisch gegenereerde beschrijving">
            <a:extLst>
              <a:ext uri="{FF2B5EF4-FFF2-40B4-BE49-F238E27FC236}">
                <a16:creationId xmlns:a16="http://schemas.microsoft.com/office/drawing/2014/main" id="{972EC43D-07F9-CA89-569E-AC179F8D82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1045" y="1145005"/>
            <a:ext cx="4755412" cy="324328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24868" y="4632396"/>
            <a:ext cx="2824249" cy="1398696"/>
            <a:chOff x="609599" y="4927001"/>
            <a:chExt cx="2824249" cy="1398696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0525D948-582B-4635-CCA0-0C6B681DE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" y="4927001"/>
              <a:ext cx="807830" cy="491124"/>
            </a:xfrm>
            <a:prstGeom prst="rect">
              <a:avLst/>
            </a:prstGeom>
          </p:spPr>
        </p:pic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415C1C8F-9C85-57F1-0BDF-11FA589D7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" y="5542381"/>
              <a:ext cx="783316" cy="783316"/>
            </a:xfrm>
            <a:prstGeom prst="rect">
              <a:avLst/>
            </a:prstGeom>
          </p:spPr>
        </p:pic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64FA4823-1EA0-AAD1-C996-23F91C336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6288" y="4927001"/>
              <a:ext cx="730467" cy="1398696"/>
            </a:xfrm>
            <a:prstGeom prst="rect">
              <a:avLst/>
            </a:prstGeom>
          </p:spPr>
        </p:pic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F4274CE9-48C6-CC67-C1A8-F86DC9CB1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7697" y="4927001"/>
              <a:ext cx="896151" cy="256507"/>
            </a:xfrm>
            <a:prstGeom prst="rect">
              <a:avLst/>
            </a:prstGeom>
          </p:spPr>
        </p:pic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DFB5D2A0-F50E-E9E2-178A-93A3DC842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7697" y="5434552"/>
              <a:ext cx="896151" cy="891145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0" y="296015"/>
            <a:ext cx="12192000" cy="6315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137201"/>
            <a:ext cx="11032006" cy="990600"/>
          </a:xfrm>
        </p:spPr>
        <p:txBody>
          <a:bodyPr>
            <a:normAutofit/>
          </a:bodyPr>
          <a:lstStyle/>
          <a:p>
            <a:pPr algn="ctr"/>
            <a:r>
              <a:rPr lang="ro-RO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Cercetare și dezvoltare</a:t>
            </a:r>
            <a:endParaRPr lang="nl-NL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4030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451" y="3371255"/>
            <a:ext cx="6926564" cy="30245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07349" y="1871538"/>
            <a:ext cx="7300892" cy="724699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defTabSz="190660">
              <a:spcAft>
                <a:spcPts val="344"/>
              </a:spcAft>
              <a:tabLst>
                <a:tab pos="190660" algn="l"/>
              </a:tabLst>
            </a:pPr>
            <a:r>
              <a:rPr lang="ro" sz="1965" dirty="0">
                <a:solidFill>
                  <a:srgbClr val="F6BB1C"/>
                </a:solidFill>
                <a:latin typeface="Arial"/>
              </a:rPr>
              <a:t>•</a:t>
            </a:r>
            <a:r>
              <a:rPr lang="ro" sz="2358" dirty="0">
                <a:solidFill>
                  <a:prstClr val="black"/>
                </a:solidFill>
                <a:latin typeface="Calibri"/>
              </a:rPr>
              <a:t>	</a:t>
            </a:r>
            <a:r>
              <a:rPr lang="ro" dirty="0">
                <a:solidFill>
                  <a:prstClr val="black"/>
                </a:solidFill>
                <a:latin typeface="Calibri"/>
              </a:rPr>
              <a:t>70% dintre angajații de vânzări cu +10 ani de experiență</a:t>
            </a:r>
          </a:p>
          <a:p>
            <a:pPr defTabSz="190660">
              <a:tabLst>
                <a:tab pos="190660" algn="l"/>
              </a:tabLst>
            </a:pPr>
            <a:r>
              <a:rPr lang="ro" dirty="0">
                <a:solidFill>
                  <a:srgbClr val="F6BB1C"/>
                </a:solidFill>
                <a:latin typeface="Arial"/>
              </a:rPr>
              <a:t>•</a:t>
            </a:r>
            <a:r>
              <a:rPr lang="ro" dirty="0">
                <a:solidFill>
                  <a:prstClr val="black"/>
                </a:solidFill>
                <a:latin typeface="Calibri"/>
              </a:rPr>
              <a:t>	Echipă eficientă cu linii directe de antrenament și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coaching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296015"/>
            <a:ext cx="12192000" cy="6315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46127" y="362367"/>
            <a:ext cx="10201643" cy="44619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 defTabSz="898398"/>
            <a:r>
              <a:rPr lang="ro" sz="3200" b="1" dirty="0">
                <a:solidFill>
                  <a:prstClr val="black"/>
                </a:solidFill>
                <a:latin typeface="Calibri"/>
              </a:rPr>
              <a:t>EXPERTIZĂ</a:t>
            </a:r>
          </a:p>
        </p:txBody>
      </p:sp>
    </p:spTree>
    <p:extLst>
      <p:ext uri="{BB962C8B-B14F-4D97-AF65-F5344CB8AC3E}">
        <p14:creationId xmlns:p14="http://schemas.microsoft.com/office/powerpoint/2010/main" val="3322460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7882" y="1185210"/>
            <a:ext cx="2887925" cy="50511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041" y="1045968"/>
            <a:ext cx="7241117" cy="53035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7672" y="2343922"/>
            <a:ext cx="2854933" cy="3716328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marL="285750" indent="-285750" defTabSz="190660">
              <a:spcAft>
                <a:spcPts val="757"/>
              </a:spcAft>
              <a:buFont typeface="Arial" panose="020B0604020202020204" pitchFamily="34" charset="0"/>
              <a:buChar char="•"/>
              <a:tabLst>
                <a:tab pos="190660" algn="l"/>
              </a:tabLst>
            </a:pPr>
            <a:r>
              <a:rPr lang="ro" dirty="0">
                <a:latin typeface="Calibri"/>
              </a:rPr>
              <a:t>Broșuri</a:t>
            </a:r>
          </a:p>
          <a:p>
            <a:pPr marL="285750" indent="-285750" defTabSz="190660">
              <a:spcAft>
                <a:spcPts val="757"/>
              </a:spcAft>
              <a:buFont typeface="Arial" panose="020B0604020202020204" pitchFamily="34" charset="0"/>
              <a:buChar char="•"/>
              <a:tabLst>
                <a:tab pos="190660" algn="l"/>
              </a:tabLst>
            </a:pPr>
            <a:r>
              <a:rPr lang="ro" dirty="0">
                <a:latin typeface="Calibri"/>
              </a:rPr>
              <a:t>Pliante</a:t>
            </a:r>
          </a:p>
          <a:p>
            <a:pPr marL="285750" indent="-285750" defTabSz="190660">
              <a:spcAft>
                <a:spcPts val="481"/>
              </a:spcAft>
              <a:buFont typeface="Arial" panose="020B0604020202020204" pitchFamily="34" charset="0"/>
              <a:buChar char="•"/>
              <a:tabLst>
                <a:tab pos="190660" algn="l"/>
              </a:tabLst>
            </a:pPr>
            <a:r>
              <a:rPr lang="ro" dirty="0">
                <a:latin typeface="Calibri"/>
              </a:rPr>
              <a:t>Manuale</a:t>
            </a:r>
          </a:p>
          <a:p>
            <a:pPr marL="285750" indent="-285750" defTabSz="190660">
              <a:spcAft>
                <a:spcPts val="275"/>
              </a:spcAft>
              <a:buFont typeface="Arial" panose="020B0604020202020204" pitchFamily="34" charset="0"/>
              <a:buChar char="•"/>
              <a:tabLst>
                <a:tab pos="190660" algn="l"/>
              </a:tabLst>
            </a:pPr>
            <a:r>
              <a:rPr lang="ro" dirty="0">
                <a:latin typeface="Calibri"/>
              </a:rPr>
              <a:t>Portofolii</a:t>
            </a:r>
          </a:p>
          <a:p>
            <a:pPr marL="285750" indent="-285750" defTabSz="190660">
              <a:spcAft>
                <a:spcPts val="275"/>
              </a:spcAft>
              <a:buFont typeface="Arial" panose="020B0604020202020204" pitchFamily="34" charset="0"/>
              <a:buChar char="•"/>
              <a:tabLst>
                <a:tab pos="190660" algn="l"/>
              </a:tabLst>
            </a:pPr>
            <a:r>
              <a:rPr lang="en-US" dirty="0">
                <a:latin typeface="Calibri"/>
              </a:rPr>
              <a:t>Design </a:t>
            </a:r>
            <a:r>
              <a:rPr lang="ro" dirty="0">
                <a:latin typeface="Calibri"/>
              </a:rPr>
              <a:t>ambalaj</a:t>
            </a:r>
          </a:p>
          <a:p>
            <a:pPr marL="285750" indent="-285750" defTabSz="190660">
              <a:spcAft>
                <a:spcPts val="275"/>
              </a:spcAft>
              <a:buFont typeface="Arial" panose="020B0604020202020204" pitchFamily="34" charset="0"/>
              <a:buChar char="•"/>
              <a:tabLst>
                <a:tab pos="190660" algn="l"/>
              </a:tabLst>
            </a:pPr>
            <a:r>
              <a:rPr lang="ro" dirty="0">
                <a:latin typeface="Calibri"/>
              </a:rPr>
              <a:t>Software</a:t>
            </a:r>
          </a:p>
          <a:p>
            <a:pPr marL="285750" indent="-285750" defTabSz="190660">
              <a:buFont typeface="Arial" panose="020B0604020202020204" pitchFamily="34" charset="0"/>
              <a:buChar char="•"/>
              <a:tabLst>
                <a:tab pos="190660" algn="l"/>
              </a:tabLst>
            </a:pPr>
            <a:r>
              <a:rPr lang="ro" dirty="0">
                <a:latin typeface="Calibri"/>
              </a:rPr>
              <a:t>Stand de expoziție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96015"/>
            <a:ext cx="12192000" cy="6315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36383"/>
            <a:ext cx="1219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MARKETING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162" y="1238525"/>
            <a:ext cx="2192395" cy="292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59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0434" y="917042"/>
            <a:ext cx="2594195" cy="259419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6776" y="3339308"/>
            <a:ext cx="2594195" cy="259419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767" y="1524000"/>
            <a:ext cx="5877155" cy="4324213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1858189" y="5923002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MAGNUM Mat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7753249" y="3326571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MAGNUM Cable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7646776" y="5851110"/>
            <a:ext cx="2730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MAGNUM HeatBoard 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296015"/>
            <a:ext cx="12192000" cy="6315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609600" y="116479"/>
            <a:ext cx="10972800" cy="990600"/>
          </a:xfrm>
        </p:spPr>
        <p:txBody>
          <a:bodyPr>
            <a:normAutofit/>
          </a:bodyPr>
          <a:lstStyle/>
          <a:p>
            <a:pPr algn="ctr"/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Exemple de încălzire confortabilă (E)</a:t>
            </a:r>
            <a:endParaRPr lang="nl-NL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91369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10972800" cy="4876800"/>
          </a:xfrm>
        </p:spPr>
        <p:txBody>
          <a:bodyPr/>
          <a:lstStyle/>
          <a:p>
            <a:r>
              <a:rPr lang="nl-N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Termostate WiFi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pentru incalzire electrica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7782" y="2393794"/>
            <a:ext cx="2916565" cy="2916565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443508" y="5125693"/>
            <a:ext cx="272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MAGNUM Remote Control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3333427" y="5137681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F32 WiFi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6080375" y="5161034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C16 WiFi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9225FDD-5231-AF4A-A526-A430FD89CD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269" y="2460171"/>
            <a:ext cx="2737602" cy="274968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7F74A5D3-ECD9-3147-87BF-169BEF56669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0322" y="2535044"/>
            <a:ext cx="2527460" cy="252746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6614B6E-E219-DD85-13BC-0F8EEA5B315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8287" y="2187725"/>
            <a:ext cx="3284097" cy="328409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9C6FEDA-140D-1C57-C50D-0DE91710791E}"/>
              </a:ext>
            </a:extLst>
          </p:cNvPr>
          <p:cNvSpPr txBox="1"/>
          <p:nvPr/>
        </p:nvSpPr>
        <p:spPr>
          <a:xfrm>
            <a:off x="8754218" y="5161034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MIC</a:t>
            </a:r>
            <a:r>
              <a:rPr kumimoji="0" lang="nl-NL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WiFi (Q4 2023)</a:t>
            </a:r>
          </a:p>
        </p:txBody>
      </p:sp>
      <p:pic>
        <p:nvPicPr>
          <p:cNvPr id="12" name="Afbeelding 11" descr="Afbeelding met horloge&#10;&#10;Automatisch gegenereerde beschrijving">
            <a:extLst>
              <a:ext uri="{FF2B5EF4-FFF2-40B4-BE49-F238E27FC236}">
                <a16:creationId xmlns:a16="http://schemas.microsoft.com/office/drawing/2014/main" id="{FA289C42-8342-3D01-5CB4-8A19036CAF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809" y="361404"/>
            <a:ext cx="4870442" cy="304932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92A4DED3-E637-AD2B-11FD-BB7D0CC1157E}"/>
              </a:ext>
            </a:extLst>
          </p:cNvPr>
          <p:cNvSpPr txBox="1"/>
          <p:nvPr/>
        </p:nvSpPr>
        <p:spPr>
          <a:xfrm>
            <a:off x="9665575" y="1334152"/>
            <a:ext cx="238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</a:t>
            </a:r>
            <a:r>
              <a:rPr lang="ro-RO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conexiune magnetica!</a:t>
            </a:r>
            <a:endParaRPr lang="ro-RO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nl-NL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 curs de brevetare</a:t>
            </a:r>
            <a:endParaRPr kumimoji="0" lang="nl-NL" sz="12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DC6C1E48-5690-A69F-818D-F9C807F234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762" y="5921228"/>
            <a:ext cx="1036522" cy="424579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46D9D6DA-17FC-5480-A53D-3FF671EEB7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447" y="5923123"/>
            <a:ext cx="4245790" cy="424579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9F550104-12E5-6B32-8183-02C0F7E57D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55"/>
          <a:stretch/>
        </p:blipFill>
        <p:spPr>
          <a:xfrm>
            <a:off x="3170105" y="5933790"/>
            <a:ext cx="1408237" cy="44554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36A01EB6-2B74-31B3-67DC-7AD58D63888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09"/>
          <a:stretch/>
        </p:blipFill>
        <p:spPr>
          <a:xfrm>
            <a:off x="4793276" y="5898816"/>
            <a:ext cx="1408237" cy="42858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296015"/>
            <a:ext cx="12192000" cy="6315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898771" y="136045"/>
            <a:ext cx="6394458" cy="990600"/>
          </a:xfrm>
        </p:spPr>
        <p:txBody>
          <a:bodyPr>
            <a:normAutofit/>
          </a:bodyPr>
          <a:lstStyle/>
          <a:p>
            <a:pPr algn="ctr"/>
            <a:r>
              <a:rPr lang="nl-NL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(E)</a:t>
            </a:r>
          </a:p>
        </p:txBody>
      </p:sp>
    </p:spTree>
    <p:extLst>
      <p:ext uri="{BB962C8B-B14F-4D97-AF65-F5344CB8AC3E}">
        <p14:creationId xmlns:p14="http://schemas.microsoft.com/office/powerpoint/2010/main" val="20863159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8" r="19405"/>
          <a:stretch/>
        </p:blipFill>
        <p:spPr>
          <a:xfrm>
            <a:off x="933036" y="1128998"/>
            <a:ext cx="4447010" cy="497365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8285" y="3317789"/>
            <a:ext cx="2985614" cy="298561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8683" y="772840"/>
            <a:ext cx="2985614" cy="2985614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6418907" y="305966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MAGNUM Tube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973141" y="5835740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MAGNUM SlimFit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6261820" y="5789865"/>
            <a:ext cx="2538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MAGNUM HeatBoard W</a:t>
            </a:r>
          </a:p>
        </p:txBody>
      </p:sp>
      <p:pic>
        <p:nvPicPr>
          <p:cNvPr id="4" name="Afbeelding 3" descr="Afbeelding met zwart, duisternis&#10;&#10;Automatisch gegenereerde beschrijving">
            <a:extLst>
              <a:ext uri="{FF2B5EF4-FFF2-40B4-BE49-F238E27FC236}">
                <a16:creationId xmlns:a16="http://schemas.microsoft.com/office/drawing/2014/main" id="{313B25A0-C2F3-7DFE-73CD-2052BE4722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829" y="922353"/>
            <a:ext cx="1324083" cy="180075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296015"/>
            <a:ext cx="12192000" cy="6315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797003" y="94560"/>
            <a:ext cx="8597993" cy="990600"/>
          </a:xfrm>
        </p:spPr>
        <p:txBody>
          <a:bodyPr>
            <a:normAutofit/>
          </a:bodyPr>
          <a:lstStyle/>
          <a:p>
            <a:pPr algn="ctr"/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Exemple de încălzire confortabilă</a:t>
            </a:r>
            <a:r>
              <a:rPr lang="nl-NL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(W)</a:t>
            </a:r>
          </a:p>
        </p:txBody>
      </p:sp>
    </p:spTree>
    <p:extLst>
      <p:ext uri="{BB962C8B-B14F-4D97-AF65-F5344CB8AC3E}">
        <p14:creationId xmlns:p14="http://schemas.microsoft.com/office/powerpoint/2010/main" val="268232910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96015"/>
            <a:ext cx="12192000" cy="6315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3327444" y="116479"/>
            <a:ext cx="5537111" cy="990600"/>
          </a:xfrm>
        </p:spPr>
        <p:txBody>
          <a:bodyPr>
            <a:normAutofit/>
          </a:bodyPr>
          <a:lstStyle/>
          <a:p>
            <a:pPr algn="ctr"/>
            <a:r>
              <a:rPr lang="ro-RO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Distribuitor/colector</a:t>
            </a:r>
            <a:endParaRPr lang="nl-NL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641042" y="5757340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Mixing shunt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5089502" y="5838930"/>
            <a:ext cx="290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Stainless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Steel</a:t>
            </a:r>
          </a:p>
        </p:txBody>
      </p:sp>
      <p:pic>
        <p:nvPicPr>
          <p:cNvPr id="5" name="Afbeelding 4" descr="Afbeelding met speelgoed&#10;&#10;Automatisch gegenereerde beschrijving">
            <a:extLst>
              <a:ext uri="{FF2B5EF4-FFF2-40B4-BE49-F238E27FC236}">
                <a16:creationId xmlns:a16="http://schemas.microsoft.com/office/drawing/2014/main" id="{E54EE1CB-89AA-7AFE-5B11-9C55BBFF8C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74" y="1910418"/>
            <a:ext cx="2556782" cy="3564503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AD593FB5-A9CB-F81F-CAA3-E38640F651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0174" y="1629403"/>
            <a:ext cx="4716523" cy="3981474"/>
          </a:xfrm>
          <a:prstGeom prst="rect">
            <a:avLst/>
          </a:prstGeom>
        </p:spPr>
      </p:pic>
      <p:pic>
        <p:nvPicPr>
          <p:cNvPr id="10" name="Afbeelding 9" descr="Afbeelding met speelgoed&#10;&#10;Automatisch gegenereerde beschrijving">
            <a:extLst>
              <a:ext uri="{FF2B5EF4-FFF2-40B4-BE49-F238E27FC236}">
                <a16:creationId xmlns:a16="http://schemas.microsoft.com/office/drawing/2014/main" id="{80E752A7-303C-F6BD-5503-EE321E5CD9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1071" y="1818320"/>
            <a:ext cx="4080041" cy="356450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C33AD2F3-EEF7-4F7D-96C3-9DD509C3BD90}"/>
              </a:ext>
            </a:extLst>
          </p:cNvPr>
          <p:cNvSpPr txBox="1"/>
          <p:nvPr/>
        </p:nvSpPr>
        <p:spPr>
          <a:xfrm>
            <a:off x="9296891" y="5843745"/>
            <a:ext cx="290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Composite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Open</a:t>
            </a:r>
          </a:p>
        </p:txBody>
      </p:sp>
    </p:spTree>
    <p:extLst>
      <p:ext uri="{BB962C8B-B14F-4D97-AF65-F5344CB8AC3E}">
        <p14:creationId xmlns:p14="http://schemas.microsoft.com/office/powerpoint/2010/main" val="44688993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296015"/>
            <a:ext cx="12192000" cy="6315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852209" y="193490"/>
            <a:ext cx="6487582" cy="990600"/>
          </a:xfrm>
        </p:spPr>
        <p:txBody>
          <a:bodyPr>
            <a:normAutofit/>
          </a:bodyPr>
          <a:lstStyle/>
          <a:p>
            <a:pPr algn="ctr"/>
            <a:r>
              <a:rPr lang="nl-NL" sz="3000" b="1" dirty="0">
                <a:latin typeface="Arial" panose="020B0604020202020204" pitchFamily="34" charset="0"/>
                <a:cs typeface="Arial" panose="020B0604020202020204" pitchFamily="34" charset="0"/>
              </a:rPr>
              <a:t>Control H64 (</a:t>
            </a:r>
            <a:r>
              <a:rPr lang="ro-RO" sz="3000" b="1" dirty="0">
                <a:latin typeface="Arial" panose="020B0604020202020204" pitchFamily="34" charset="0"/>
                <a:cs typeface="Arial" panose="020B0604020202020204" pitchFamily="34" charset="0"/>
              </a:rPr>
              <a:t>cu cablu</a:t>
            </a:r>
            <a:r>
              <a:rPr lang="nl-NL" sz="3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nl-NL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44725" y="1600200"/>
            <a:ext cx="12047275" cy="625812"/>
          </a:xfrm>
        </p:spPr>
        <p:txBody>
          <a:bodyPr>
            <a:normAutofit/>
          </a:bodyPr>
          <a:lstStyle/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Sistem de control al zonei cu fir pentru sistemele de încălzire a apei (sistemul fără fir va fi disponibil în curând)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074D8BA-295C-474E-8F88-34687BB61B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196084" y="3699332"/>
            <a:ext cx="2695208" cy="178578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93F77E6-2BA6-C87F-3674-72F422F690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182564" y="4284093"/>
            <a:ext cx="2785266" cy="198466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3FFC445D-A19A-49AE-A937-2DE5845792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519546" y="4354929"/>
            <a:ext cx="2785266" cy="1984663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9E2449D5-24B3-2287-2846-87578AD034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962553" y="4357608"/>
            <a:ext cx="2785266" cy="1984663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D4E91323-B216-C214-645D-E0041365EF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1155" y="2203725"/>
            <a:ext cx="5774796" cy="3187535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C13765B7-4CF8-95C7-CB22-71E6BAFA2AF2}"/>
              </a:ext>
            </a:extLst>
          </p:cNvPr>
          <p:cNvSpPr txBox="1"/>
          <p:nvPr/>
        </p:nvSpPr>
        <p:spPr>
          <a:xfrm>
            <a:off x="3221841" y="5924340"/>
            <a:ext cx="2580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Also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available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Black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0594A40-04F4-5217-E678-DEC1656DCC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344" y="5671495"/>
            <a:ext cx="1036522" cy="42457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ECEADE8-0662-C437-5195-7C6D296F19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344" y="6188510"/>
            <a:ext cx="4245790" cy="42457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EEE8E4D-CE29-FF35-59CF-BB2D82CC3F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55"/>
          <a:stretch/>
        </p:blipFill>
        <p:spPr>
          <a:xfrm>
            <a:off x="8618687" y="5684057"/>
            <a:ext cx="1408237" cy="44554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020E0AB-5857-2D96-459A-F65B71A41B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09"/>
          <a:stretch/>
        </p:blipFill>
        <p:spPr>
          <a:xfrm>
            <a:off x="10241858" y="5649083"/>
            <a:ext cx="1408237" cy="42858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-168159" y="1662620"/>
            <a:ext cx="4285479" cy="3425985"/>
            <a:chOff x="-387790" y="1600200"/>
            <a:chExt cx="6052609" cy="4838700"/>
          </a:xfrm>
        </p:grpSpPr>
        <p:pic>
          <p:nvPicPr>
            <p:cNvPr id="21" name="Afbeelding 7" descr="Afbeelding met wit&#10;&#10;Automatisch gegenereerde beschrijving">
              <a:extLst>
                <a:ext uri="{FF2B5EF4-FFF2-40B4-BE49-F238E27FC236}">
                  <a16:creationId xmlns:a16="http://schemas.microsoft.com/office/drawing/2014/main" id="{2B53341E-6263-BB51-E38D-B715555C3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7790" y="1600200"/>
              <a:ext cx="4387468" cy="2907034"/>
            </a:xfrm>
            <a:prstGeom prst="rect">
              <a:avLst/>
            </a:prstGeom>
          </p:spPr>
        </p:pic>
        <p:pic>
          <p:nvPicPr>
            <p:cNvPr id="24" name="Afbeelding 11">
              <a:extLst>
                <a:ext uri="{FF2B5EF4-FFF2-40B4-BE49-F238E27FC236}">
                  <a16:creationId xmlns:a16="http://schemas.microsoft.com/office/drawing/2014/main" id="{A9DD9724-5D9C-4994-5B31-B0B225B97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568" y="2901950"/>
              <a:ext cx="4184650" cy="3422650"/>
            </a:xfrm>
            <a:prstGeom prst="rect">
              <a:avLst/>
            </a:prstGeom>
          </p:spPr>
        </p:pic>
        <p:pic>
          <p:nvPicPr>
            <p:cNvPr id="25" name="Afbeelding 14">
              <a:extLst>
                <a:ext uri="{FF2B5EF4-FFF2-40B4-BE49-F238E27FC236}">
                  <a16:creationId xmlns:a16="http://schemas.microsoft.com/office/drawing/2014/main" id="{24EADA0A-3C5C-68AA-5494-1FA7FBDA9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330" y="2978150"/>
              <a:ext cx="4184650" cy="3422650"/>
            </a:xfrm>
            <a:prstGeom prst="rect">
              <a:avLst/>
            </a:prstGeom>
          </p:spPr>
        </p:pic>
        <p:pic>
          <p:nvPicPr>
            <p:cNvPr id="26" name="Afbeelding 15">
              <a:extLst>
                <a:ext uri="{FF2B5EF4-FFF2-40B4-BE49-F238E27FC236}">
                  <a16:creationId xmlns:a16="http://schemas.microsoft.com/office/drawing/2014/main" id="{B1FD92E4-46BA-BA63-92AF-58512588B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0169" y="3016250"/>
              <a:ext cx="4184650" cy="3422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844193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6015"/>
            <a:ext cx="12192000" cy="6315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3530417" y="116479"/>
            <a:ext cx="5131165" cy="990600"/>
          </a:xfrm>
        </p:spPr>
        <p:txBody>
          <a:bodyPr>
            <a:normAutofit/>
          </a:bodyPr>
          <a:lstStyle/>
          <a:p>
            <a:pPr algn="ctr"/>
            <a:r>
              <a:rPr lang="ro-RO" sz="3200" b="1" dirty="0">
                <a:latin typeface="Arial" panose="020B0604020202020204" pitchFamily="34" charset="0"/>
                <a:cs typeface="Arial" panose="020B0604020202020204" pitchFamily="34" charset="0"/>
              </a:rPr>
              <a:t>Î</a:t>
            </a:r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ro-RO" sz="3200" b="1" dirty="0"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lzire de siguran</a:t>
            </a:r>
            <a:r>
              <a:rPr lang="ro-RO" sz="3200" b="1" dirty="0">
                <a:latin typeface="Arial" panose="020B0604020202020204" pitchFamily="34" charset="0"/>
                <a:cs typeface="Arial" panose="020B0604020202020204" pitchFamily="34" charset="0"/>
              </a:rPr>
              <a:t>ță</a:t>
            </a:r>
            <a:endParaRPr lang="nl-NL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766" y="1757959"/>
            <a:ext cx="2366347" cy="239697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426" y="4137525"/>
            <a:ext cx="2066791" cy="206679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062" y="1757959"/>
            <a:ext cx="4517166" cy="4517166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223247" y="5834983"/>
            <a:ext cx="2745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MAGNUM Outdoor Mat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5282881" y="3429000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Tracing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5571601" y="5473922"/>
            <a:ext cx="214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Cablu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o-RO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 îngheț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392FF08-044D-C4CA-FC8B-0A5DDECD72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8651" y="1757959"/>
            <a:ext cx="3891287" cy="4517166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500FA8E2-A97C-2926-71E0-5753A74424E6}"/>
              </a:ext>
            </a:extLst>
          </p:cNvPr>
          <p:cNvSpPr txBox="1"/>
          <p:nvPr/>
        </p:nvSpPr>
        <p:spPr>
          <a:xfrm>
            <a:off x="7975115" y="5838461"/>
            <a:ext cx="3404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MAGNUM Outdoor Cable</a:t>
            </a:r>
          </a:p>
        </p:txBody>
      </p:sp>
    </p:spTree>
    <p:extLst>
      <p:ext uri="{BB962C8B-B14F-4D97-AF65-F5344CB8AC3E}">
        <p14:creationId xmlns:p14="http://schemas.microsoft.com/office/powerpoint/2010/main" val="438766676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309486" y="3688658"/>
            <a:ext cx="5078538" cy="26003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8616" y="3688658"/>
            <a:ext cx="5078538" cy="26003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296015"/>
            <a:ext cx="12192000" cy="6315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56774" y="1420863"/>
            <a:ext cx="9657661" cy="2120194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defTabSz="181676">
              <a:lnSpc>
                <a:spcPct val="97000"/>
              </a:lnSpc>
              <a:spcAft>
                <a:spcPts val="275"/>
              </a:spcAft>
              <a:tabLst>
                <a:tab pos="181676" algn="l"/>
              </a:tabLst>
            </a:pPr>
            <a:r>
              <a:rPr lang="ro" sz="1768" dirty="0">
                <a:solidFill>
                  <a:srgbClr val="F6BB1C"/>
                </a:solidFill>
                <a:latin typeface="Arial"/>
              </a:rPr>
              <a:t>•</a:t>
            </a:r>
            <a:r>
              <a:rPr lang="ro" sz="2162" dirty="0">
                <a:solidFill>
                  <a:prstClr val="black"/>
                </a:solidFill>
                <a:latin typeface="Calibri"/>
              </a:rPr>
              <a:t>	Concentrându-se doar pe încălzirea prin pardoseală (UFH) și pe produse de susținere;</a:t>
            </a:r>
          </a:p>
          <a:p>
            <a:pPr defTabSz="181676">
              <a:lnSpc>
                <a:spcPct val="97000"/>
              </a:lnSpc>
              <a:spcAft>
                <a:spcPts val="275"/>
              </a:spcAft>
              <a:tabLst>
                <a:tab pos="181676" algn="l"/>
              </a:tabLst>
            </a:pPr>
            <a:r>
              <a:rPr lang="ro" sz="1768" dirty="0">
                <a:solidFill>
                  <a:srgbClr val="F6BB1C"/>
                </a:solidFill>
                <a:latin typeface="Arial"/>
              </a:rPr>
              <a:t>•</a:t>
            </a:r>
            <a:r>
              <a:rPr lang="ro" sz="2162" dirty="0">
                <a:solidFill>
                  <a:prstClr val="black"/>
                </a:solidFill>
                <a:latin typeface="Calibri"/>
              </a:rPr>
              <a:t>	Am creat o organizație de vânzări puternică și profitabilă;</a:t>
            </a:r>
          </a:p>
          <a:p>
            <a:pPr marL="139319" indent="-174689" defTabSz="320995">
              <a:lnSpc>
                <a:spcPct val="97000"/>
              </a:lnSpc>
              <a:tabLst>
                <a:tab pos="320995" algn="l"/>
              </a:tabLst>
            </a:pPr>
            <a:r>
              <a:rPr lang="ro" sz="1768" dirty="0">
                <a:solidFill>
                  <a:srgbClr val="F6BB1C"/>
                </a:solidFill>
                <a:latin typeface="Arial"/>
              </a:rPr>
              <a:t>•</a:t>
            </a:r>
            <a:r>
              <a:rPr lang="en-US" sz="2162" dirty="0">
                <a:solidFill>
                  <a:prstClr val="black"/>
                </a:solidFill>
                <a:latin typeface="Calibri"/>
              </a:rPr>
              <a:t>	MAGNUM </a:t>
            </a:r>
            <a:r>
              <a:rPr lang="ro" sz="2162" dirty="0">
                <a:solidFill>
                  <a:prstClr val="black"/>
                </a:solidFill>
                <a:latin typeface="Calibri"/>
              </a:rPr>
              <a:t>este un brand lider în UFH din Țările de Jos cu o creștere puternică a exporturilor. Oferind o gamă completă de produse UFH furnizate prin intermediul clienților en gros, OEM și distribuitorilor din Europa;</a:t>
            </a:r>
          </a:p>
        </p:txBody>
      </p:sp>
      <p:sp>
        <p:nvSpPr>
          <p:cNvPr id="4" name="Rectangle 3"/>
          <p:cNvSpPr/>
          <p:nvPr/>
        </p:nvSpPr>
        <p:spPr>
          <a:xfrm>
            <a:off x="1241929" y="3919731"/>
            <a:ext cx="4527871" cy="2138161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defTabSz="898398">
              <a:spcAft>
                <a:spcPts val="275"/>
              </a:spcAft>
            </a:pPr>
            <a:r>
              <a:rPr lang="ro" sz="2162" b="1" dirty="0">
                <a:solidFill>
                  <a:srgbClr val="C00000"/>
                </a:solidFill>
                <a:latin typeface="Calibri"/>
              </a:rPr>
              <a:t>Cifre cheie</a:t>
            </a:r>
          </a:p>
          <a:p>
            <a:pPr defTabSz="181676">
              <a:spcAft>
                <a:spcPts val="275"/>
              </a:spcAft>
              <a:tabLst>
                <a:tab pos="181676" algn="l"/>
              </a:tabLst>
            </a:pPr>
            <a:r>
              <a:rPr lang="ro" sz="1768" dirty="0">
                <a:solidFill>
                  <a:srgbClr val="F6BB1C"/>
                </a:solidFill>
                <a:latin typeface="Arial"/>
              </a:rPr>
              <a:t>•</a:t>
            </a:r>
            <a:r>
              <a:rPr lang="ro" sz="2162" dirty="0">
                <a:solidFill>
                  <a:prstClr val="black"/>
                </a:solidFill>
                <a:latin typeface="Calibri"/>
              </a:rPr>
              <a:t>	Angajați: + 390 (NL/BE 140 - India 250)</a:t>
            </a:r>
          </a:p>
          <a:p>
            <a:pPr defTabSz="181676">
              <a:tabLst>
                <a:tab pos="181676" algn="l"/>
              </a:tabLst>
            </a:pPr>
            <a:r>
              <a:rPr lang="ro" sz="1768" dirty="0">
                <a:solidFill>
                  <a:srgbClr val="F6BB1C"/>
                </a:solidFill>
                <a:latin typeface="Arial"/>
              </a:rPr>
              <a:t>•</a:t>
            </a:r>
            <a:r>
              <a:rPr lang="ro" sz="2162" dirty="0">
                <a:solidFill>
                  <a:prstClr val="black"/>
                </a:solidFill>
                <a:latin typeface="Calibri"/>
              </a:rPr>
              <a:t>	Producție tub:</a:t>
            </a:r>
          </a:p>
          <a:p>
            <a:pPr indent="174689" defTabSz="898398">
              <a:lnSpc>
                <a:spcPct val="96000"/>
              </a:lnSpc>
              <a:spcAft>
                <a:spcPts val="275"/>
              </a:spcAft>
            </a:pPr>
            <a:r>
              <a:rPr lang="ro" sz="2162" dirty="0">
                <a:solidFill>
                  <a:prstClr val="black"/>
                </a:solidFill>
                <a:latin typeface="Calibri"/>
              </a:rPr>
              <a:t>2021 - 36 milioane mtr.</a:t>
            </a:r>
          </a:p>
          <a:p>
            <a:pPr indent="174689" defTabSz="898398">
              <a:spcAft>
                <a:spcPts val="275"/>
              </a:spcAft>
            </a:pPr>
            <a:r>
              <a:rPr lang="ro" sz="2162" dirty="0">
                <a:solidFill>
                  <a:prstClr val="black"/>
                </a:solidFill>
                <a:latin typeface="Calibri"/>
              </a:rPr>
              <a:t>2022 ~ 50 milioane mtr.</a:t>
            </a:r>
          </a:p>
          <a:p>
            <a:pPr indent="174689" defTabSz="898398"/>
            <a:r>
              <a:rPr lang="ro" sz="2162" dirty="0">
                <a:solidFill>
                  <a:prstClr val="black"/>
                </a:solidFill>
                <a:latin typeface="Calibri"/>
              </a:rPr>
              <a:t>2023 ~ 70 milioane mtr.</a:t>
            </a:r>
          </a:p>
        </p:txBody>
      </p:sp>
      <p:sp>
        <p:nvSpPr>
          <p:cNvPr id="5" name="Rectangle 4"/>
          <p:cNvSpPr/>
          <p:nvPr/>
        </p:nvSpPr>
        <p:spPr>
          <a:xfrm>
            <a:off x="6466840" y="4040956"/>
            <a:ext cx="5989247" cy="28448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defTabSz="181676">
              <a:tabLst>
                <a:tab pos="181676" algn="l"/>
              </a:tabLst>
            </a:pPr>
            <a:r>
              <a:rPr lang="ro" sz="1768" dirty="0">
                <a:solidFill>
                  <a:srgbClr val="F6BB1C"/>
                </a:solidFill>
                <a:latin typeface="Arial"/>
              </a:rPr>
              <a:t>•</a:t>
            </a:r>
            <a:r>
              <a:rPr lang="ro" sz="2162" dirty="0">
                <a:solidFill>
                  <a:prstClr val="black"/>
                </a:solidFill>
                <a:latin typeface="Calibri"/>
              </a:rPr>
              <a:t>	Vânzări unitați termice și electrice:</a:t>
            </a:r>
          </a:p>
          <a:p>
            <a:pPr defTabSz="181676">
              <a:tabLst>
                <a:tab pos="181676" algn="l"/>
              </a:tabLst>
            </a:pPr>
            <a:r>
              <a:rPr lang="ro" sz="2162" dirty="0">
                <a:solidFill>
                  <a:prstClr val="black"/>
                </a:solidFill>
                <a:latin typeface="Calibri"/>
              </a:rPr>
              <a:t> + 150.000 pcs/an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2889" y="319391"/>
            <a:ext cx="10966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" sz="3200" b="1" dirty="0">
                <a:solidFill>
                  <a:prstClr val="black"/>
                </a:solidFill>
              </a:rPr>
              <a:t>Compania noastră principală </a:t>
            </a:r>
            <a:r>
              <a:rPr lang="en-US" sz="3200" b="1" dirty="0">
                <a:solidFill>
                  <a:srgbClr val="C00000"/>
                </a:solidFill>
              </a:rPr>
              <a:t>MAGNUM HEATING </a:t>
            </a:r>
            <a:r>
              <a:rPr lang="ro" sz="3200" b="1" dirty="0">
                <a:solidFill>
                  <a:srgbClr val="C00000"/>
                </a:solidFill>
              </a:rPr>
              <a:t>GROUP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588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5218" y="-300698"/>
            <a:ext cx="12242435" cy="7019170"/>
            <a:chOff x="-1" y="-78940"/>
            <a:chExt cx="12242435" cy="7019170"/>
          </a:xfrm>
        </p:grpSpPr>
        <p:sp>
          <p:nvSpPr>
            <p:cNvPr id="4" name="Rectangle 3"/>
            <p:cNvSpPr/>
            <p:nvPr/>
          </p:nvSpPr>
          <p:spPr>
            <a:xfrm>
              <a:off x="-1" y="-78940"/>
              <a:ext cx="12242435" cy="7019170"/>
            </a:xfrm>
            <a:prstGeom prst="rect">
              <a:avLst/>
            </a:prstGeom>
            <a:solidFill>
              <a:srgbClr val="FFCA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84" y="4916051"/>
              <a:ext cx="1753365" cy="1243321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-6361" y="6301946"/>
            <a:ext cx="12198360" cy="556054"/>
            <a:chOff x="-6361" y="6301946"/>
            <a:chExt cx="12198360" cy="556054"/>
          </a:xfrm>
        </p:grpSpPr>
        <p:grpSp>
          <p:nvGrpSpPr>
            <p:cNvPr id="7" name="Group 6"/>
            <p:cNvGrpSpPr/>
            <p:nvPr userDrawn="1"/>
          </p:nvGrpSpPr>
          <p:grpSpPr>
            <a:xfrm>
              <a:off x="-6361" y="6301946"/>
              <a:ext cx="12198360" cy="556054"/>
              <a:chOff x="-3" y="867614"/>
              <a:chExt cx="12347839" cy="556054"/>
            </a:xfrm>
          </p:grpSpPr>
          <p:sp>
            <p:nvSpPr>
              <p:cNvPr id="10" name="Google Shape;858;p52"/>
              <p:cNvSpPr/>
              <p:nvPr/>
            </p:nvSpPr>
            <p:spPr>
              <a:xfrm rot="5400000">
                <a:off x="5984950" y="-5014349"/>
                <a:ext cx="377933" cy="1234783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3994" y="867614"/>
                <a:ext cx="100064" cy="55605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 userDrawn="1"/>
          </p:nvSpPr>
          <p:spPr>
            <a:xfrm>
              <a:off x="9795819" y="6441473"/>
              <a:ext cx="19770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CE0A"/>
                  </a:solidFill>
                </a:rPr>
                <a:t>www.magnumheating.ro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048" y="6444389"/>
              <a:ext cx="386519" cy="274083"/>
            </a:xfrm>
            <a:prstGeom prst="rect">
              <a:avLst/>
            </a:prstGeom>
          </p:spPr>
        </p:pic>
      </p:grpSp>
      <p:pic>
        <p:nvPicPr>
          <p:cNvPr id="14" name="Google Earth fly.mp4">
            <a:extLst>
              <a:ext uri="{FF2B5EF4-FFF2-40B4-BE49-F238E27FC236}">
                <a16:creationId xmlns:a16="http://schemas.microsoft.com/office/drawing/2014/main" id="{478FBBEE-7BE9-2403-1C98-04E61ED4DB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22354" b="20647"/>
          <a:stretch/>
        </p:blipFill>
        <p:spPr>
          <a:xfrm>
            <a:off x="-36678" y="453912"/>
            <a:ext cx="12253895" cy="38063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95650" y="4886655"/>
            <a:ext cx="10399379" cy="1218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194056">
              <a:lnSpc>
                <a:spcPct val="96000"/>
              </a:lnSpc>
              <a:spcAft>
                <a:spcPts val="420"/>
              </a:spcAft>
              <a:buFont typeface="Arial" panose="020B0604020202020204" pitchFamily="34" charset="0"/>
              <a:buChar char="•"/>
              <a:tabLst>
                <a:tab pos="194056" algn="l"/>
              </a:tabLst>
            </a:pPr>
            <a:r>
              <a:rPr lang="ro" dirty="0"/>
              <a:t>Companie olandeză cu investiții private în produse noi;</a:t>
            </a:r>
          </a:p>
          <a:p>
            <a:pPr marL="249750" marR="0" indent="-285750" defTabSz="335856">
              <a:lnSpc>
                <a:spcPct val="96000"/>
              </a:lnSpc>
              <a:buFont typeface="Arial" panose="020B0604020202020204" pitchFamily="34" charset="0"/>
              <a:buChar char="•"/>
              <a:tabLst>
                <a:tab pos="335856" algn="l"/>
              </a:tabLst>
            </a:pPr>
            <a:r>
              <a:rPr lang="ro" dirty="0"/>
              <a:t>30 de ani experiență în dezvoltare, producție, vânzare și suport post-vânzare la sistemele de înclăzire cu agent termic și electrice;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986682" y="5326693"/>
            <a:ext cx="72363" cy="814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1986682" y="5011613"/>
            <a:ext cx="72363" cy="814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11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858;p52"/>
          <p:cNvSpPr/>
          <p:nvPr/>
        </p:nvSpPr>
        <p:spPr>
          <a:xfrm rot="5400000">
            <a:off x="5684783" y="-285129"/>
            <a:ext cx="627267" cy="1219200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96015"/>
            <a:ext cx="12192000" cy="6315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710373" y="296015"/>
            <a:ext cx="8771253" cy="470156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 defTabSz="898398"/>
            <a:r>
              <a:rPr lang="ro" sz="3200" dirty="0">
                <a:solidFill>
                  <a:prstClr val="black"/>
                </a:solidFill>
                <a:latin typeface="Calibri"/>
              </a:rPr>
              <a:t>Grupul de încălzire </a:t>
            </a:r>
            <a:r>
              <a:rPr lang="en-US" sz="3200" b="1" dirty="0">
                <a:solidFill>
                  <a:srgbClr val="C00000"/>
                </a:solidFill>
                <a:latin typeface="Calibri"/>
              </a:rPr>
              <a:t>MAGNUM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ro" sz="3200" dirty="0">
                <a:solidFill>
                  <a:prstClr val="black"/>
                </a:solidFill>
                <a:latin typeface="Calibri"/>
              </a:rPr>
              <a:t>într-un rezumat</a:t>
            </a:r>
          </a:p>
        </p:txBody>
      </p:sp>
      <p:sp>
        <p:nvSpPr>
          <p:cNvPr id="6" name="Google Shape;858;p52"/>
          <p:cNvSpPr/>
          <p:nvPr/>
        </p:nvSpPr>
        <p:spPr>
          <a:xfrm rot="5400000">
            <a:off x="5358529" y="-3879068"/>
            <a:ext cx="1474939" cy="1219200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7722" y="1776534"/>
            <a:ext cx="10661372" cy="3630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Placeholder 5">
            <a:extLst>
              <a:ext uri="{FF2B5EF4-FFF2-40B4-BE49-F238E27FC236}">
                <a16:creationId xmlns:a16="http://schemas.microsoft.com/office/drawing/2014/main" id="{11CBAB89-F0DB-4919-BDA1-2BA7979A66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1274929"/>
              </p:ext>
            </p:extLst>
          </p:nvPr>
        </p:nvGraphicFramePr>
        <p:xfrm>
          <a:off x="1160464" y="2235049"/>
          <a:ext cx="9397896" cy="2570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97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altLang="ko-KR" sz="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7478">
                <a:tc>
                  <a:txBody>
                    <a:bodyPr/>
                    <a:lstStyle/>
                    <a:p>
                      <a:pPr marL="238401" indent="-285750" defTabSz="318000">
                        <a:lnSpc>
                          <a:spcPct val="97000"/>
                        </a:lnSpc>
                        <a:spcAft>
                          <a:spcPts val="344"/>
                        </a:spcAft>
                        <a:buFont typeface="Arial" panose="020B0604020202020204" pitchFamily="34" charset="0"/>
                        <a:buChar char="•"/>
                        <a:tabLst>
                          <a:tab pos="318000" algn="l"/>
                        </a:tabLst>
                      </a:pPr>
                      <a:r>
                        <a:rPr lang="ro" sz="1800" dirty="0">
                          <a:solidFill>
                            <a:prstClr val="black"/>
                          </a:solidFill>
                          <a:latin typeface="+mn-lt"/>
                        </a:rPr>
                        <a:t>Unul dintre producătorii europeni de top și furnizorii de sisteme de încălzire în pardoseală;</a:t>
                      </a:r>
                    </a:p>
                    <a:p>
                      <a:pPr marL="0" indent="0" defTabSz="318000">
                        <a:lnSpc>
                          <a:spcPct val="97000"/>
                        </a:lnSpc>
                        <a:spcAft>
                          <a:spcPts val="344"/>
                        </a:spcAft>
                        <a:buFont typeface="Arial" panose="020B0604020202020204" pitchFamily="34" charset="0"/>
                        <a:buNone/>
                        <a:tabLst>
                          <a:tab pos="318000" algn="l"/>
                        </a:tabLst>
                      </a:pPr>
                      <a:endParaRPr lang="ro" sz="1800" dirty="0">
                        <a:solidFill>
                          <a:prstClr val="black"/>
                        </a:solidFill>
                        <a:latin typeface="+mn-lt"/>
                      </a:endParaRPr>
                    </a:p>
                    <a:p>
                      <a:pPr marL="285750" indent="-285750" defTabSz="190660">
                        <a:lnSpc>
                          <a:spcPct val="97000"/>
                        </a:lnSpc>
                        <a:spcAft>
                          <a:spcPts val="344"/>
                        </a:spcAft>
                        <a:buFont typeface="Arial" panose="020B0604020202020204" pitchFamily="34" charset="0"/>
                        <a:buChar char="•"/>
                        <a:tabLst>
                          <a:tab pos="190660" algn="l"/>
                        </a:tabLst>
                      </a:pPr>
                      <a:r>
                        <a:rPr lang="ro" sz="1800" dirty="0">
                          <a:solidFill>
                            <a:prstClr val="black"/>
                          </a:solidFill>
                          <a:latin typeface="+mn-lt"/>
                        </a:rPr>
                        <a:t>Producția ambelor sisteme, electric si cu agent termic;</a:t>
                      </a:r>
                    </a:p>
                    <a:p>
                      <a:pPr marL="0" indent="0" defTabSz="190660">
                        <a:lnSpc>
                          <a:spcPct val="97000"/>
                        </a:lnSpc>
                        <a:spcAft>
                          <a:spcPts val="344"/>
                        </a:spcAft>
                        <a:buFont typeface="Arial" panose="020B0604020202020204" pitchFamily="34" charset="0"/>
                        <a:buNone/>
                        <a:tabLst>
                          <a:tab pos="190660" algn="l"/>
                        </a:tabLst>
                      </a:pPr>
                      <a:endParaRPr lang="ro" sz="1800" dirty="0">
                        <a:solidFill>
                          <a:prstClr val="black"/>
                        </a:solidFill>
                        <a:latin typeface="+mn-lt"/>
                      </a:endParaRPr>
                    </a:p>
                    <a:p>
                      <a:pPr marL="238401" indent="-285750" defTabSz="318000">
                        <a:lnSpc>
                          <a:spcPct val="97000"/>
                        </a:lnSpc>
                        <a:spcAft>
                          <a:spcPts val="344"/>
                        </a:spcAft>
                        <a:buFont typeface="Arial" panose="020B0604020202020204" pitchFamily="34" charset="0"/>
                        <a:buChar char="•"/>
                        <a:tabLst>
                          <a:tab pos="318000" algn="l"/>
                        </a:tabLst>
                      </a:pPr>
                      <a:r>
                        <a:rPr lang="ro" sz="1800" dirty="0">
                          <a:solidFill>
                            <a:prstClr val="black"/>
                          </a:solidFill>
                          <a:latin typeface="+mn-lt"/>
                        </a:rPr>
                        <a:t>Mediul de piață: durabilitate, reducere </a:t>
                      </a:r>
                      <a:r>
                        <a:rPr lang="en-US" sz="1800" dirty="0">
                          <a:solidFill>
                            <a:prstClr val="black"/>
                          </a:solidFill>
                          <a:latin typeface="+mn-lt"/>
                        </a:rPr>
                        <a:t>a </a:t>
                      </a:r>
                      <a:r>
                        <a:rPr lang="ro" sz="1800" dirty="0">
                          <a:solidFill>
                            <a:prstClr val="black"/>
                          </a:solidFill>
                          <a:latin typeface="+mn-lt"/>
                        </a:rPr>
                        <a:t>CO2, conversie de la gaz la noi surse de căldură, cum ar fi pompa de căldură și electricitatea directă pentru sisteme de încălzire;</a:t>
                      </a:r>
                    </a:p>
                    <a:p>
                      <a:pPr marL="0" indent="0" defTabSz="318000">
                        <a:lnSpc>
                          <a:spcPct val="97000"/>
                        </a:lnSpc>
                        <a:spcAft>
                          <a:spcPts val="344"/>
                        </a:spcAft>
                        <a:buFont typeface="Arial" panose="020B0604020202020204" pitchFamily="34" charset="0"/>
                        <a:buNone/>
                        <a:tabLst>
                          <a:tab pos="318000" algn="l"/>
                        </a:tabLst>
                      </a:pPr>
                      <a:endParaRPr lang="ro" sz="1800" dirty="0">
                        <a:solidFill>
                          <a:prstClr val="black"/>
                        </a:solidFill>
                        <a:latin typeface="+mn-lt"/>
                      </a:endParaRPr>
                    </a:p>
                    <a:p>
                      <a:pPr marL="285750" indent="-285750" defTabSz="190660">
                        <a:lnSpc>
                          <a:spcPct val="97000"/>
                        </a:lnSpc>
                        <a:buFont typeface="Arial" panose="020B0604020202020204" pitchFamily="34" charset="0"/>
                        <a:buChar char="•"/>
                        <a:tabLst>
                          <a:tab pos="190660" algn="l"/>
                        </a:tabLst>
                      </a:pPr>
                      <a:r>
                        <a:rPr lang="ro" sz="1800" dirty="0">
                          <a:solidFill>
                            <a:prstClr val="black"/>
                          </a:solidFill>
                          <a:latin typeface="+mn-lt"/>
                        </a:rPr>
                        <a:t>Construcție nouă și renovare - la cerere;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3037080" y="5632744"/>
            <a:ext cx="6324645" cy="29646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defTabSz="898398"/>
            <a:r>
              <a:rPr lang="ro" sz="2000" dirty="0">
                <a:solidFill>
                  <a:prstClr val="black"/>
                </a:solidFill>
                <a:latin typeface="Calibri"/>
              </a:rPr>
              <a:t>Toate conducând la o performanță ridicată și rapidă.</a:t>
            </a:r>
          </a:p>
        </p:txBody>
      </p:sp>
    </p:spTree>
    <p:extLst>
      <p:ext uri="{BB962C8B-B14F-4D97-AF65-F5344CB8AC3E}">
        <p14:creationId xmlns:p14="http://schemas.microsoft.com/office/powerpoint/2010/main" val="4096596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</a:extLst>
          </a:blip>
          <a:srcRect l="6708" t="2439" r="7071"/>
          <a:stretch/>
        </p:blipFill>
        <p:spPr>
          <a:xfrm>
            <a:off x="-22860" y="0"/>
            <a:ext cx="12186106" cy="6400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51614" y="0"/>
            <a:ext cx="12243614" cy="6858000"/>
          </a:xfrm>
          <a:prstGeom prst="rect">
            <a:avLst/>
          </a:prstGeom>
          <a:solidFill>
            <a:srgbClr val="FFCA08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301946"/>
            <a:ext cx="12198360" cy="556054"/>
            <a:chOff x="-6361" y="6301946"/>
            <a:chExt cx="12198360" cy="556054"/>
          </a:xfrm>
        </p:grpSpPr>
        <p:grpSp>
          <p:nvGrpSpPr>
            <p:cNvPr id="5" name="Group 4"/>
            <p:cNvGrpSpPr/>
            <p:nvPr userDrawn="1"/>
          </p:nvGrpSpPr>
          <p:grpSpPr>
            <a:xfrm>
              <a:off x="-6361" y="6301946"/>
              <a:ext cx="12198360" cy="556054"/>
              <a:chOff x="-3" y="867614"/>
              <a:chExt cx="12347839" cy="556054"/>
            </a:xfrm>
          </p:grpSpPr>
          <p:sp>
            <p:nvSpPr>
              <p:cNvPr id="8" name="Google Shape;858;p52"/>
              <p:cNvSpPr/>
              <p:nvPr/>
            </p:nvSpPr>
            <p:spPr>
              <a:xfrm rot="5400000">
                <a:off x="5984950" y="-5014349"/>
                <a:ext cx="377933" cy="1234783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93994" y="867614"/>
                <a:ext cx="100064" cy="55605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/>
            <p:cNvSpPr txBox="1"/>
            <p:nvPr userDrawn="1"/>
          </p:nvSpPr>
          <p:spPr>
            <a:xfrm>
              <a:off x="9795819" y="6441473"/>
              <a:ext cx="19770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E0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www.magnumheating.ro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048" y="6444389"/>
              <a:ext cx="386519" cy="274083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704562" y="405442"/>
            <a:ext cx="10731261" cy="558991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63" y="987902"/>
            <a:ext cx="5127034" cy="10933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55780" y="3029499"/>
            <a:ext cx="868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SC. Magnum Heating S.R.L.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Intrarea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Învingătorilor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27 A , Sector 3,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București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T: +4.0314.361.836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M: +4.0771.649.216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M: +4.0724.204.888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M: +4.0740.029.735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E: comercial@magnumheating.ro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W: www.magnumheating.ro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96018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96015"/>
            <a:ext cx="12192000" cy="6315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537" y="2476790"/>
            <a:ext cx="10496156" cy="14014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60368" y="296015"/>
            <a:ext cx="1805758" cy="36234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/>
            <a:r>
              <a:rPr lang="ro" sz="3200" b="1" dirty="0">
                <a:latin typeface="Calibri"/>
              </a:rPr>
              <a:t>Structura</a:t>
            </a:r>
          </a:p>
        </p:txBody>
      </p:sp>
      <p:sp>
        <p:nvSpPr>
          <p:cNvPr id="4" name="Rectangle 3"/>
          <p:cNvSpPr/>
          <p:nvPr/>
        </p:nvSpPr>
        <p:spPr>
          <a:xfrm>
            <a:off x="4248505" y="1147177"/>
            <a:ext cx="3629484" cy="1170898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algn="ctr"/>
            <a:r>
              <a:rPr lang="en-US" sz="6583" b="1" dirty="0">
                <a:latin typeface="Calibri"/>
              </a:rPr>
              <a:t>MAGNUM</a:t>
            </a:r>
          </a:p>
          <a:p>
            <a:pPr algn="r">
              <a:lnSpc>
                <a:spcPct val="95000"/>
              </a:lnSpc>
            </a:pPr>
            <a:r>
              <a:rPr lang="en-US" sz="2849" dirty="0">
                <a:latin typeface="Segoe UI"/>
              </a:rPr>
              <a:t>Heating Group</a:t>
            </a:r>
          </a:p>
        </p:txBody>
      </p:sp>
      <p:sp>
        <p:nvSpPr>
          <p:cNvPr id="5" name="Rectangle 4"/>
          <p:cNvSpPr/>
          <p:nvPr/>
        </p:nvSpPr>
        <p:spPr>
          <a:xfrm>
            <a:off x="3248301" y="4096882"/>
            <a:ext cx="533043" cy="173688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r>
              <a:rPr lang="ro" sz="1572">
                <a:latin typeface="Calibri"/>
              </a:rPr>
              <a:t>Olanda</a:t>
            </a:r>
          </a:p>
        </p:txBody>
      </p:sp>
      <p:sp>
        <p:nvSpPr>
          <p:cNvPr id="6" name="Rectangle 5"/>
          <p:cNvSpPr/>
          <p:nvPr/>
        </p:nvSpPr>
        <p:spPr>
          <a:xfrm>
            <a:off x="5530204" y="4096882"/>
            <a:ext cx="434220" cy="206629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r>
              <a:rPr lang="ro" sz="1572">
                <a:latin typeface="Calibri"/>
              </a:rPr>
              <a:t>Belgia</a:t>
            </a:r>
          </a:p>
        </p:txBody>
      </p:sp>
      <p:sp>
        <p:nvSpPr>
          <p:cNvPr id="7" name="Rectangle 6"/>
          <p:cNvSpPr/>
          <p:nvPr/>
        </p:nvSpPr>
        <p:spPr>
          <a:xfrm>
            <a:off x="969392" y="4096882"/>
            <a:ext cx="883414" cy="1167903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>
              <a:lnSpc>
                <a:spcPct val="97000"/>
              </a:lnSpc>
            </a:pPr>
            <a:r>
              <a:rPr lang="ro" sz="1572">
                <a:latin typeface="Calibri"/>
              </a:rPr>
              <a:t>Olanda Croația România Spania Regatul Unit</a:t>
            </a:r>
          </a:p>
        </p:txBody>
      </p:sp>
      <p:sp>
        <p:nvSpPr>
          <p:cNvPr id="8" name="Rectangle 7"/>
          <p:cNvSpPr/>
          <p:nvPr/>
        </p:nvSpPr>
        <p:spPr>
          <a:xfrm>
            <a:off x="7494677" y="4093887"/>
            <a:ext cx="1395495" cy="691758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>
              <a:lnSpc>
                <a:spcPct val="97000"/>
              </a:lnSpc>
            </a:pPr>
            <a:r>
              <a:rPr lang="ro" sz="1572">
                <a:latin typeface="Calibri"/>
              </a:rPr>
              <a:t>Țările de Jos</a:t>
            </a:r>
          </a:p>
          <a:p>
            <a:pPr>
              <a:lnSpc>
                <a:spcPct val="97000"/>
              </a:lnSpc>
            </a:pPr>
            <a:r>
              <a:rPr lang="ro" sz="1572">
                <a:latin typeface="Calibri"/>
              </a:rPr>
              <a:t>- producție sisteme cu agent termic</a:t>
            </a:r>
          </a:p>
        </p:txBody>
      </p:sp>
      <p:sp>
        <p:nvSpPr>
          <p:cNvPr id="9" name="Rectangle 8"/>
          <p:cNvSpPr/>
          <p:nvPr/>
        </p:nvSpPr>
        <p:spPr>
          <a:xfrm>
            <a:off x="9842462" y="4114849"/>
            <a:ext cx="1389505" cy="652828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>
              <a:lnSpc>
                <a:spcPct val="97000"/>
              </a:lnSpc>
            </a:pPr>
            <a:r>
              <a:rPr lang="ro" sz="1572">
                <a:latin typeface="Calibri"/>
              </a:rPr>
              <a:t>India</a:t>
            </a:r>
          </a:p>
          <a:p>
            <a:pPr>
              <a:lnSpc>
                <a:spcPct val="97000"/>
              </a:lnSpc>
            </a:pPr>
            <a:r>
              <a:rPr lang="ro" sz="1572">
                <a:latin typeface="Calibri"/>
              </a:rPr>
              <a:t>- producție sisteme electrice</a:t>
            </a:r>
          </a:p>
        </p:txBody>
      </p:sp>
    </p:spTree>
    <p:extLst>
      <p:ext uri="{BB962C8B-B14F-4D97-AF65-F5344CB8AC3E}">
        <p14:creationId xmlns:p14="http://schemas.microsoft.com/office/powerpoint/2010/main" val="409939949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87255" y="4239789"/>
            <a:ext cx="5213945" cy="20313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117847" y="2519534"/>
            <a:ext cx="5074153" cy="388784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296015"/>
            <a:ext cx="12192000" cy="6315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193121" y="322327"/>
            <a:ext cx="1805758" cy="36234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/>
            <a:r>
              <a:rPr lang="en-US" sz="3200" b="1" dirty="0"/>
              <a:t>MAGNUM Heating Group</a:t>
            </a:r>
            <a:endParaRPr lang="ro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20978" y="927563"/>
            <a:ext cx="106373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" sz="2400" b="1" dirty="0">
                <a:solidFill>
                  <a:srgbClr val="C00000"/>
                </a:solidFill>
              </a:rPr>
              <a:t>Sediul </a:t>
            </a:r>
            <a:r>
              <a:rPr lang="en-US" sz="2400" b="1" dirty="0">
                <a:solidFill>
                  <a:srgbClr val="C00000"/>
                </a:solidFill>
              </a:rPr>
              <a:t>principal </a:t>
            </a:r>
            <a:r>
              <a:rPr lang="ro" sz="2400" b="1" dirty="0">
                <a:solidFill>
                  <a:srgbClr val="C00000"/>
                </a:solidFill>
              </a:rPr>
              <a:t>și centru</a:t>
            </a:r>
            <a:r>
              <a:rPr lang="ro-RO" sz="2400" b="1" dirty="0">
                <a:solidFill>
                  <a:srgbClr val="C00000"/>
                </a:solidFill>
              </a:rPr>
              <a:t>l de distribuție</a:t>
            </a:r>
            <a:endParaRPr lang="ro" sz="2400" b="1" dirty="0">
              <a:solidFill>
                <a:srgbClr val="C00000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12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255" y="1406088"/>
            <a:ext cx="5213945" cy="2696089"/>
          </a:xfrm>
          <a:prstGeom prst="rect">
            <a:avLst/>
          </a:prstGeom>
        </p:spPr>
      </p:pic>
      <p:pic>
        <p:nvPicPr>
          <p:cNvPr id="13" name="Afbeelding 5">
            <a:extLst>
              <a:ext uri="{FF2B5EF4-FFF2-40B4-BE49-F238E27FC236}">
                <a16:creationId xmlns:a16="http://schemas.microsoft.com/office/drawing/2014/main" id="{6DDFB151-9887-B378-E26A-66FAD9D8EE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7167" y="3043890"/>
            <a:ext cx="4422253" cy="29389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1555" y="4239789"/>
            <a:ext cx="47101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Cifre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curente</a:t>
            </a:r>
            <a:r>
              <a:rPr lang="en-US" b="1" dirty="0">
                <a:solidFill>
                  <a:srgbClr val="C00000"/>
                </a:solidFill>
              </a:rPr>
              <a:t>:</a:t>
            </a:r>
            <a:endParaRPr lang="ro-RO" b="1" dirty="0">
              <a:solidFill>
                <a:srgbClr val="C00000"/>
              </a:solidFill>
            </a:endParaRPr>
          </a:p>
          <a:p>
            <a:r>
              <a:rPr lang="en-US" dirty="0" err="1"/>
              <a:t>Birou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depozit</a:t>
            </a:r>
            <a:r>
              <a:rPr lang="en-US" dirty="0"/>
              <a:t>: 6.000 m2</a:t>
            </a:r>
            <a:endParaRPr lang="ro-RO" dirty="0"/>
          </a:p>
          <a:p>
            <a:r>
              <a:rPr lang="en-US" dirty="0" err="1"/>
              <a:t>Număr</a:t>
            </a:r>
            <a:r>
              <a:rPr lang="en-US" dirty="0"/>
              <a:t> de </a:t>
            </a:r>
            <a:r>
              <a:rPr lang="en-US" dirty="0" err="1"/>
              <a:t>locații</a:t>
            </a:r>
            <a:r>
              <a:rPr lang="en-US" dirty="0"/>
              <a:t> de </a:t>
            </a:r>
            <a:r>
              <a:rPr lang="en-US" dirty="0" err="1"/>
              <a:t>paleți</a:t>
            </a:r>
            <a:r>
              <a:rPr lang="en-US" dirty="0"/>
              <a:t>: 2.550</a:t>
            </a:r>
            <a:endParaRPr lang="ro-RO" dirty="0"/>
          </a:p>
          <a:p>
            <a:endParaRPr lang="ro-RO" dirty="0"/>
          </a:p>
          <a:p>
            <a:r>
              <a:rPr lang="en-US" b="1" dirty="0">
                <a:solidFill>
                  <a:srgbClr val="C00000"/>
                </a:solidFill>
              </a:rPr>
              <a:t>Din </a:t>
            </a:r>
            <a:r>
              <a:rPr lang="en-US" b="1" dirty="0" err="1">
                <a:solidFill>
                  <a:srgbClr val="C00000"/>
                </a:solidFill>
              </a:rPr>
              <a:t>decembrie</a:t>
            </a:r>
            <a:r>
              <a:rPr lang="en-US" b="1" dirty="0">
                <a:solidFill>
                  <a:srgbClr val="C00000"/>
                </a:solidFill>
              </a:rPr>
              <a:t> 2023:</a:t>
            </a:r>
            <a:endParaRPr lang="ro-RO" b="1" dirty="0">
              <a:solidFill>
                <a:srgbClr val="C00000"/>
              </a:solidFill>
            </a:endParaRPr>
          </a:p>
          <a:p>
            <a:r>
              <a:rPr lang="en-US" b="1" dirty="0"/>
              <a:t>Total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/>
              <a:t>incl. </a:t>
            </a:r>
            <a:r>
              <a:rPr lang="en-US" dirty="0" err="1"/>
              <a:t>depozit</a:t>
            </a:r>
            <a:r>
              <a:rPr lang="en-US" dirty="0"/>
              <a:t> </a:t>
            </a:r>
            <a:r>
              <a:rPr lang="en-US" dirty="0" err="1"/>
              <a:t>nou</a:t>
            </a:r>
            <a:r>
              <a:rPr lang="en-US" dirty="0"/>
              <a:t>: 9.300 m2</a:t>
            </a:r>
            <a:endParaRPr lang="ro-RO" dirty="0"/>
          </a:p>
          <a:p>
            <a:r>
              <a:rPr lang="en-US" dirty="0" err="1"/>
              <a:t>Numar</a:t>
            </a:r>
            <a:r>
              <a:rPr lang="en-US" dirty="0"/>
              <a:t> </a:t>
            </a:r>
            <a:r>
              <a:rPr lang="en-US" dirty="0" err="1"/>
              <a:t>locatii</a:t>
            </a:r>
            <a:r>
              <a:rPr lang="en-US" dirty="0"/>
              <a:t> </a:t>
            </a:r>
            <a:r>
              <a:rPr lang="en-US" dirty="0" err="1"/>
              <a:t>paleti</a:t>
            </a:r>
            <a:r>
              <a:rPr lang="en-US" dirty="0"/>
              <a:t>: 8.050</a:t>
            </a:r>
          </a:p>
        </p:txBody>
      </p:sp>
    </p:spTree>
    <p:extLst>
      <p:ext uri="{BB962C8B-B14F-4D97-AF65-F5344CB8AC3E}">
        <p14:creationId xmlns:p14="http://schemas.microsoft.com/office/powerpoint/2010/main" val="156167660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630962" y="2779570"/>
            <a:ext cx="4486481" cy="34882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296015"/>
            <a:ext cx="12192000" cy="6315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300650"/>
            <a:ext cx="12191999" cy="48812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/>
            <a:r>
              <a:rPr lang="ro" sz="3200" b="1" dirty="0">
                <a:latin typeface="Calibri"/>
              </a:rPr>
              <a:t>Unitate de producție țeavă și distribuitor/colector</a:t>
            </a:r>
          </a:p>
        </p:txBody>
      </p:sp>
      <p:sp>
        <p:nvSpPr>
          <p:cNvPr id="5" name="Rectangle 4"/>
          <p:cNvSpPr/>
          <p:nvPr/>
        </p:nvSpPr>
        <p:spPr>
          <a:xfrm>
            <a:off x="3221160" y="948831"/>
            <a:ext cx="5749677" cy="467161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/>
            <a:r>
              <a:rPr lang="ro" sz="2400" b="1" dirty="0">
                <a:solidFill>
                  <a:srgbClr val="C00000"/>
                </a:solidFill>
                <a:latin typeface="Calibri"/>
              </a:rPr>
              <a:t>pentru încălzire în pardoseală</a:t>
            </a:r>
          </a:p>
        </p:txBody>
      </p:sp>
      <p:sp>
        <p:nvSpPr>
          <p:cNvPr id="6" name="Rectangle 5"/>
          <p:cNvSpPr/>
          <p:nvPr/>
        </p:nvSpPr>
        <p:spPr>
          <a:xfrm>
            <a:off x="603685" y="4717796"/>
            <a:ext cx="2755054" cy="745661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>
              <a:lnSpc>
                <a:spcPct val="96000"/>
              </a:lnSpc>
            </a:pPr>
            <a:r>
              <a:rPr lang="ro" sz="1768" b="1" dirty="0">
                <a:solidFill>
                  <a:srgbClr val="C00000"/>
                </a:solidFill>
                <a:latin typeface="Calibri"/>
              </a:rPr>
              <a:t>10.000 m</a:t>
            </a:r>
            <a:r>
              <a:rPr lang="ro" sz="1768" b="1" baseline="30000" dirty="0">
                <a:solidFill>
                  <a:srgbClr val="C00000"/>
                </a:solidFill>
                <a:latin typeface="Calibri"/>
              </a:rPr>
              <a:t>2</a:t>
            </a:r>
            <a:r>
              <a:rPr lang="ro" sz="1768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ro" sz="1768" dirty="0">
                <a:latin typeface="Calibri"/>
              </a:rPr>
              <a:t>FACILITĂȚI DE DEPOZITARE ȘI DE PRODUCȚIE </a:t>
            </a:r>
            <a:r>
              <a:rPr lang="ro" sz="1376" dirty="0">
                <a:latin typeface="Calibri"/>
              </a:rPr>
              <a:t>(Sisteme U-Tube complete)</a:t>
            </a:r>
          </a:p>
        </p:txBody>
      </p:sp>
      <p:pic>
        <p:nvPicPr>
          <p:cNvPr id="10" name="Tijdelijke aanduiding voor inhoud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345" y="2064194"/>
            <a:ext cx="3457447" cy="1944164"/>
          </a:xfrm>
          <a:prstGeom prst="rect">
            <a:avLst/>
          </a:prstGeom>
        </p:spPr>
      </p:pic>
      <p:pic>
        <p:nvPicPr>
          <p:cNvPr id="11" name="Afbeelding 8" descr="Afbeelding met staal, engineering, gebouw, machine&#10;&#10;Automatisch gegenereerde beschrijving">
            <a:extLst>
              <a:ext uri="{FF2B5EF4-FFF2-40B4-BE49-F238E27FC236}">
                <a16:creationId xmlns:a16="http://schemas.microsoft.com/office/drawing/2014/main" id="{7C538CA5-2D4A-58E5-F233-BBFD906A91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42" y="1565266"/>
            <a:ext cx="3339069" cy="4702593"/>
          </a:xfrm>
          <a:prstGeom prst="rect">
            <a:avLst/>
          </a:prstGeom>
        </p:spPr>
      </p:pic>
      <p:pic>
        <p:nvPicPr>
          <p:cNvPr id="13" name="Afbeelding 12" descr="Afbeelding met persoon, kleding, engineering, Werkplaats&#10;&#10;Automatisch gegenereerde beschrijving">
            <a:extLst>
              <a:ext uri="{FF2B5EF4-FFF2-40B4-BE49-F238E27FC236}">
                <a16:creationId xmlns:a16="http://schemas.microsoft.com/office/drawing/2014/main" id="{B318BA85-DDD6-8094-87E0-687662A547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1233" y="3325196"/>
            <a:ext cx="3610667" cy="2397036"/>
          </a:xfrm>
          <a:prstGeom prst="rect">
            <a:avLst/>
          </a:prstGeom>
        </p:spPr>
      </p:pic>
      <p:pic>
        <p:nvPicPr>
          <p:cNvPr id="14" name="Afbeelding 5">
            <a:extLst>
              <a:ext uri="{FF2B5EF4-FFF2-40B4-BE49-F238E27FC236}">
                <a16:creationId xmlns:a16="http://schemas.microsoft.com/office/drawing/2014/main" id="{C8A5AE8C-159C-4793-BAEF-DAB9B6CB70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014" y="1904442"/>
            <a:ext cx="3457447" cy="659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37126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6015"/>
            <a:ext cx="12192000" cy="6315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-26312"/>
            <a:ext cx="12192000" cy="1325563"/>
          </a:xfrm>
        </p:spPr>
        <p:txBody>
          <a:bodyPr>
            <a:normAutofit/>
          </a:bodyPr>
          <a:lstStyle/>
          <a:p>
            <a:pPr marL="0" marR="0" indent="0" algn="ctr">
              <a:lnSpc>
                <a:spcPct val="97000"/>
              </a:lnSpc>
            </a:pPr>
            <a:r>
              <a:rPr lang="ro" sz="3200" b="1" dirty="0">
                <a:latin typeface="Calibri"/>
              </a:rPr>
              <a:t>Unitate de producție din India cu produse electrice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389" y="1771422"/>
            <a:ext cx="6230879" cy="3048000"/>
          </a:xfrm>
          <a:prstGeom prst="rect">
            <a:avLst/>
          </a:prstGeom>
          <a:ln>
            <a:noFill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6B20028-26EF-5F39-9154-2DE0ADE564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9224" y="1584415"/>
            <a:ext cx="4207985" cy="104827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29110BE-3396-E946-C0FB-B64C84E1B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160" y="5468811"/>
            <a:ext cx="2362200" cy="774700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50FB68D0-6791-9A08-5FCA-9564A5128E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 bwMode="auto">
          <a:xfrm>
            <a:off x="7609224" y="2779733"/>
            <a:ext cx="4246071" cy="23949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E631C9C-08EE-27A6-3984-E12F34575E4D}"/>
              </a:ext>
            </a:extLst>
          </p:cNvPr>
          <p:cNvSpPr txBox="1"/>
          <p:nvPr/>
        </p:nvSpPr>
        <p:spPr>
          <a:xfrm>
            <a:off x="660268" y="4941853"/>
            <a:ext cx="65608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locații de producție:</a:t>
            </a:r>
            <a:b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E3	: 4235 m</a:t>
            </a:r>
            <a:r>
              <a:rPr lang="en-US" sz="18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(3 floors)</a:t>
            </a:r>
          </a:p>
          <a:p>
            <a:pPr algn="l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H91	: 1800 m</a:t>
            </a:r>
            <a:r>
              <a:rPr lang="en-US" sz="18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(4 floors)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C1	: 7200 m</a:t>
            </a:r>
            <a:r>
              <a:rPr lang="en-US" sz="18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 floors) (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operational end of 2023)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21160" y="948831"/>
            <a:ext cx="5749677" cy="467161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/>
            <a:r>
              <a:rPr lang="ro" sz="2400" b="1" dirty="0">
                <a:solidFill>
                  <a:srgbClr val="C00000"/>
                </a:solidFill>
                <a:latin typeface="Calibri"/>
              </a:rPr>
              <a:t>pentru încălzire în pardoseală</a:t>
            </a:r>
          </a:p>
        </p:txBody>
      </p:sp>
    </p:spTree>
    <p:extLst>
      <p:ext uri="{BB962C8B-B14F-4D97-AF65-F5344CB8AC3E}">
        <p14:creationId xmlns:p14="http://schemas.microsoft.com/office/powerpoint/2010/main" val="132731877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35499" y="1098596"/>
            <a:ext cx="5282469" cy="517063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296015"/>
            <a:ext cx="12192000" cy="6315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99" y="3898411"/>
            <a:ext cx="2752059" cy="2063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7568" y="4359583"/>
            <a:ext cx="2853876" cy="16021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9267" y="2347913"/>
            <a:ext cx="4375145" cy="2401688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marL="255371" indent="-285750" defTabSz="334970">
              <a:lnSpc>
                <a:spcPct val="97000"/>
              </a:lnSpc>
              <a:buFont typeface="Arial" panose="020B0604020202020204" pitchFamily="34" charset="0"/>
              <a:buChar char="•"/>
              <a:tabLst>
                <a:tab pos="334970" algn="l"/>
              </a:tabLst>
            </a:pPr>
            <a:r>
              <a:rPr lang="ro" dirty="0">
                <a:solidFill>
                  <a:prstClr val="black"/>
                </a:solidFill>
              </a:rPr>
              <a:t>	Marile companii de construcții caută din ce în ce mai mult soluții externalizate de încălzire prin pardoseală la cheie pentru proiectele lor.</a:t>
            </a:r>
          </a:p>
          <a:p>
            <a:pPr marL="255371" indent="-285750" defTabSz="334970">
              <a:lnSpc>
                <a:spcPct val="97000"/>
              </a:lnSpc>
              <a:buFont typeface="Arial" panose="020B0604020202020204" pitchFamily="34" charset="0"/>
              <a:buChar char="•"/>
              <a:tabLst>
                <a:tab pos="334970" algn="l"/>
              </a:tabLst>
            </a:pPr>
            <a:endParaRPr lang="ro" dirty="0">
              <a:solidFill>
                <a:prstClr val="black"/>
              </a:solidFill>
              <a:latin typeface="Calibri"/>
            </a:endParaRPr>
          </a:p>
          <a:p>
            <a:pPr marL="255371" indent="-285750" defTabSz="334970">
              <a:lnSpc>
                <a:spcPct val="97000"/>
              </a:lnSpc>
              <a:buFont typeface="Arial" panose="020B0604020202020204" pitchFamily="34" charset="0"/>
              <a:buChar char="•"/>
              <a:tabLst>
                <a:tab pos="334970" algn="l"/>
              </a:tabLst>
            </a:pPr>
            <a:r>
              <a:rPr lang="ro" dirty="0">
                <a:solidFill>
                  <a:prstClr val="black"/>
                </a:solidFill>
                <a:latin typeface="Calibri"/>
              </a:rPr>
              <a:t>O companie cu o bază de clienți instalatori care oferă calcule, inginerie, proiectare de sistem, suport pentru proiecte, instalare și service. Desigur, furnizate cu propriile noastre produse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MAGNUM!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5769" y="1290314"/>
            <a:ext cx="3938940" cy="21621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96015"/>
            <a:ext cx="121437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" sz="3200" b="1" dirty="0">
                <a:solidFill>
                  <a:prstClr val="black"/>
                </a:solidFill>
              </a:rPr>
              <a:t>Soluții de încălzire la cheie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1185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4986444"/>
            <a:ext cx="12242435" cy="12439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00C4A40-D5E7-0115-3EB1-A7153A9A8004}"/>
              </a:ext>
            </a:extLst>
          </p:cNvPr>
          <p:cNvSpPr txBox="1"/>
          <p:nvPr/>
        </p:nvSpPr>
        <p:spPr>
          <a:xfrm>
            <a:off x="0" y="523710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Control total / </a:t>
            </a:r>
            <a:r>
              <a:rPr lang="en-GB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flexibil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 </a:t>
            </a:r>
            <a:r>
              <a:rPr lang="en-GB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răspuns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rapid </a:t>
            </a:r>
            <a:r>
              <a:rPr lang="en-GB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în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schimbările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pieței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 </a:t>
            </a:r>
            <a:r>
              <a:rPr lang="en-GB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prioritizarea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lanțurilor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GB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aprovizionare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6650" y="1291769"/>
            <a:ext cx="12058700" cy="3578488"/>
            <a:chOff x="66650" y="1410173"/>
            <a:chExt cx="12058700" cy="3578488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21F0D19B-8F58-6DC1-62A3-D9012ECB92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50" y="1410173"/>
              <a:ext cx="12058700" cy="3578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up 20"/>
            <p:cNvGrpSpPr/>
            <p:nvPr/>
          </p:nvGrpSpPr>
          <p:grpSpPr>
            <a:xfrm>
              <a:off x="1012355" y="2202522"/>
              <a:ext cx="10167289" cy="520522"/>
              <a:chOff x="982467" y="2341676"/>
              <a:chExt cx="10167289" cy="520522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3124748" y="2434013"/>
                <a:ext cx="1217007" cy="276999"/>
              </a:xfrm>
              <a:prstGeom prst="rect">
                <a:avLst/>
              </a:prstGeom>
              <a:solidFill>
                <a:srgbClr val="FFCB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3012915" y="2448657"/>
                <a:ext cx="13288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o-RO" sz="1200" b="1" dirty="0"/>
                  <a:t>Fabricare</a:t>
                </a:r>
                <a:endParaRPr lang="en-US" sz="1200" b="1" dirty="0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4821980" y="2434013"/>
                <a:ext cx="960449" cy="394706"/>
              </a:xfrm>
              <a:prstGeom prst="rect">
                <a:avLst/>
              </a:prstGeom>
              <a:solidFill>
                <a:srgbClr val="FFCB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637784" y="2341679"/>
                <a:ext cx="13288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o-RO" sz="1200" b="1" dirty="0"/>
                  <a:t>Integrarea sistemului</a:t>
                </a:r>
                <a:endParaRPr lang="en-US" sz="1200" b="1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492898" y="2448657"/>
                <a:ext cx="960449" cy="276999"/>
              </a:xfrm>
              <a:prstGeom prst="rect">
                <a:avLst/>
              </a:prstGeom>
              <a:solidFill>
                <a:srgbClr val="FFCB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427776" y="2434011"/>
                <a:ext cx="10854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o-RO" sz="1200" b="1" dirty="0"/>
                  <a:t>Distribuție</a:t>
                </a:r>
                <a:endParaRPr lang="en-US" sz="1200" b="1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8144081" y="2377821"/>
                <a:ext cx="888086" cy="450898"/>
              </a:xfrm>
              <a:prstGeom prst="rect">
                <a:avLst/>
              </a:prstGeom>
              <a:solidFill>
                <a:srgbClr val="FFCB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144081" y="2400533"/>
                <a:ext cx="1085439" cy="461665"/>
              </a:xfrm>
              <a:prstGeom prst="rect">
                <a:avLst/>
              </a:prstGeom>
              <a:solidFill>
                <a:srgbClr val="FFCB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o-RO" sz="1200" b="1" dirty="0"/>
                  <a:t>Marketing și vânzări</a:t>
                </a:r>
                <a:endParaRPr lang="en-US" sz="1200" b="1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9788685" y="2377821"/>
                <a:ext cx="749073" cy="462735"/>
              </a:xfrm>
              <a:prstGeom prst="rect">
                <a:avLst/>
              </a:prstGeom>
              <a:solidFill>
                <a:srgbClr val="FFCB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9663033" y="2434010"/>
                <a:ext cx="148672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err="1"/>
                  <a:t>servicii</a:t>
                </a:r>
                <a:r>
                  <a:rPr lang="en-US" sz="1200" b="1" dirty="0"/>
                  <a:t> post-</a:t>
                </a:r>
                <a:r>
                  <a:rPr lang="en-US" sz="1200" b="1" dirty="0" err="1"/>
                  <a:t>vânzare</a:t>
                </a:r>
                <a:endParaRPr lang="en-US" sz="1200" b="1" dirty="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088728" y="2400533"/>
                <a:ext cx="1509746" cy="440023"/>
              </a:xfrm>
              <a:prstGeom prst="rect">
                <a:avLst/>
              </a:prstGeom>
              <a:solidFill>
                <a:srgbClr val="FFCB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982467" y="2341676"/>
                <a:ext cx="16396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b="1" dirty="0"/>
                  <a:t>Cercetare și dezvoltare de produse</a:t>
                </a:r>
                <a:endParaRPr lang="en-US" sz="1200" b="1" dirty="0"/>
              </a:p>
            </p:txBody>
          </p:sp>
        </p:grpSp>
      </p:grpSp>
      <p:sp>
        <p:nvSpPr>
          <p:cNvPr id="19" name="Rectangle 18"/>
          <p:cNvSpPr/>
          <p:nvPr/>
        </p:nvSpPr>
        <p:spPr>
          <a:xfrm>
            <a:off x="0" y="296015"/>
            <a:ext cx="12192000" cy="6315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0" y="31438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Lan</a:t>
            </a:r>
            <a:r>
              <a:rPr lang="ro-RO" sz="3200" b="1" dirty="0"/>
              <a:t>ț</a:t>
            </a:r>
            <a:r>
              <a:rPr lang="en-US" sz="3200" b="1" dirty="0" err="1"/>
              <a:t>ul</a:t>
            </a:r>
            <a:r>
              <a:rPr lang="en-US" sz="3200" b="1" dirty="0"/>
              <a:t> </a:t>
            </a:r>
            <a:r>
              <a:rPr lang="en-US" sz="3200" b="1" dirty="0" err="1"/>
              <a:t>valorii</a:t>
            </a:r>
            <a:r>
              <a:rPr lang="en-US" sz="3200" b="1" dirty="0"/>
              <a:t> PRODUSULUI</a:t>
            </a:r>
          </a:p>
        </p:txBody>
      </p:sp>
    </p:spTree>
    <p:extLst>
      <p:ext uri="{BB962C8B-B14F-4D97-AF65-F5344CB8AC3E}">
        <p14:creationId xmlns:p14="http://schemas.microsoft.com/office/powerpoint/2010/main" val="124649279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3565647"/>
            <a:ext cx="12192000" cy="6315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54161"/>
            <a:ext cx="12192000" cy="6315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E7F811-4FB9-4442-8B76-9B7D4007BC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05487"/>
            <a:ext cx="10882313" cy="730250"/>
          </a:xfrm>
        </p:spPr>
        <p:txBody>
          <a:bodyPr>
            <a:noAutofit/>
          </a:bodyPr>
          <a:lstStyle/>
          <a:p>
            <a:pPr marL="684213" indent="-684213"/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3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Cererile pieței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2813C6B-2DA5-4490-B4DA-B95E119C98F5}"/>
              </a:ext>
            </a:extLst>
          </p:cNvPr>
          <p:cNvSpPr txBox="1"/>
          <p:nvPr/>
        </p:nvSpPr>
        <p:spPr>
          <a:xfrm>
            <a:off x="699328" y="1433380"/>
            <a:ext cx="84221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Cerere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mare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soluții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încălzire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rentabile</a:t>
            </a:r>
            <a:endParaRPr lang="ro-RO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Sprijin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puternic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guvernamental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stimulente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dezvoltarea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adoptarea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soluții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eficiente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încălzire</a:t>
            </a:r>
            <a:endParaRPr lang="ro-RO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o-RO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Reducerea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consumul</a:t>
            </a:r>
            <a:r>
              <a:rPr lang="ro-RO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total de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emisi</a:t>
            </a:r>
            <a:r>
              <a:rPr lang="ro-RO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CO2</a:t>
            </a:r>
            <a:endParaRPr lang="ro-RO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ridicat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confort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flexibilitate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oferit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sistemele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încălzire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pardoseală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6FEDEDB-B862-45A5-9BAB-B651C9ECCF04}"/>
              </a:ext>
            </a:extLst>
          </p:cNvPr>
          <p:cNvSpPr txBox="1">
            <a:spLocks/>
          </p:cNvSpPr>
          <p:nvPr/>
        </p:nvSpPr>
        <p:spPr>
          <a:xfrm>
            <a:off x="655052" y="3467300"/>
            <a:ext cx="10881895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3000" b="1" i="0" u="none" strike="noStrike" kern="1200" cap="none" spc="-100" normalizeH="0" baseline="0" noProof="0" dirty="0">
                <a:ln>
                  <a:noFill/>
                </a:ln>
                <a:solidFill>
                  <a:srgbClr val="1782B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o-RO" sz="3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Oportunități</a:t>
            </a:r>
            <a:br>
              <a:rPr kumimoji="0" lang="en-GB" sz="3000" b="1" i="0" u="none" strike="noStrike" kern="1200" cap="none" spc="-100" normalizeH="0" baseline="0" noProof="0" dirty="0">
                <a:ln>
                  <a:noFill/>
                </a:ln>
                <a:solidFill>
                  <a:srgbClr val="1782B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nl-NL" sz="3000" b="1" i="0" u="none" strike="noStrike" kern="1200" cap="none" spc="-100" normalizeH="0" baseline="0" noProof="0" dirty="0">
              <a:ln>
                <a:noFill/>
              </a:ln>
              <a:solidFill>
                <a:srgbClr val="1782B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F9FD4F5-9670-491F-99F3-CD14D1075ED1}"/>
              </a:ext>
            </a:extLst>
          </p:cNvPr>
          <p:cNvSpPr txBox="1"/>
          <p:nvPr/>
        </p:nvSpPr>
        <p:spPr>
          <a:xfrm>
            <a:off x="655052" y="4146487"/>
            <a:ext cx="83906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Creșterea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preocupărilor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creșterea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numărului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standarde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eficiență</a:t>
            </a:r>
            <a:endParaRPr lang="ro-RO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Creșterea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implementării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sistemelor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încălzire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pardoseală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o-RO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o-RO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Stimularea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pentru renovarea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clădiril</a:t>
            </a:r>
            <a:r>
              <a:rPr lang="ro-RO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care </a:t>
            </a:r>
            <a:r>
              <a:rPr lang="ro-RO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să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</a:t>
            </a:r>
            <a:r>
              <a:rPr lang="ro-RO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standarde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adapt</a:t>
            </a:r>
            <a:r>
              <a:rPr lang="ro-RO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la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metode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încălzire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Afbeelding 11" descr="Afbeelding met pijl&#10;&#10;Automatisch gegenereerde beschrijving">
            <a:extLst>
              <a:ext uri="{FF2B5EF4-FFF2-40B4-BE49-F238E27FC236}">
                <a16:creationId xmlns:a16="http://schemas.microsoft.com/office/drawing/2014/main" id="{ACFCA04A-17B3-45E3-BE10-455964B20D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9342" y="4373748"/>
            <a:ext cx="1459051" cy="1575709"/>
          </a:xfrm>
          <a:prstGeom prst="rect">
            <a:avLst/>
          </a:prstGeom>
        </p:spPr>
      </p:pic>
      <p:pic>
        <p:nvPicPr>
          <p:cNvPr id="14" name="Afbeelding 13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950AEA95-5381-43D5-9426-5E83EBD1A0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21446" y="1480951"/>
            <a:ext cx="2384485" cy="179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0746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842</Words>
  <Application>Microsoft Office PowerPoint</Application>
  <PresentationFormat>Ecran lat</PresentationFormat>
  <Paragraphs>137</Paragraphs>
  <Slides>21</Slides>
  <Notes>8</Notes>
  <HiddenSlides>0</HiddenSlides>
  <MMClips>1</MMClips>
  <ScaleCrop>false</ScaleCrop>
  <HeadingPairs>
    <vt:vector size="6" baseType="variant">
      <vt:variant>
        <vt:lpstr>Fonturi utilizate</vt:lpstr>
      </vt:variant>
      <vt:variant>
        <vt:i4>4</vt:i4>
      </vt:variant>
      <vt:variant>
        <vt:lpstr>Temă</vt:lpstr>
      </vt:variant>
      <vt:variant>
        <vt:i4>2</vt:i4>
      </vt:variant>
      <vt:variant>
        <vt:lpstr>Titluri diapozitive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Segoe UI</vt:lpstr>
      <vt:lpstr>Office Theme</vt:lpstr>
      <vt:lpstr>2_Office Theme</vt:lpstr>
      <vt:lpstr>Prezentare PowerPoint</vt:lpstr>
      <vt:lpstr>Prezentare PowerPoint</vt:lpstr>
      <vt:lpstr>Prezentare PowerPoint</vt:lpstr>
      <vt:lpstr>Prezentare PowerPoint</vt:lpstr>
      <vt:lpstr>Prezentare PowerPoint</vt:lpstr>
      <vt:lpstr>Unitate de producție din India cu produse electrice</vt:lpstr>
      <vt:lpstr>Prezentare PowerPoint</vt:lpstr>
      <vt:lpstr>Prezentare PowerPoint</vt:lpstr>
      <vt:lpstr> Cererile pieței </vt:lpstr>
      <vt:lpstr>Cercetare și dezvoltare</vt:lpstr>
      <vt:lpstr>Prezentare PowerPoint</vt:lpstr>
      <vt:lpstr>Prezentare PowerPoint</vt:lpstr>
      <vt:lpstr>Exemple de încălzire confortabilă (E)</vt:lpstr>
      <vt:lpstr>Control (E)</vt:lpstr>
      <vt:lpstr>Exemple de încălzire confortabilă(W)</vt:lpstr>
      <vt:lpstr>Distribuitor/colector</vt:lpstr>
      <vt:lpstr>Control H64 (cu cablu)</vt:lpstr>
      <vt:lpstr>Încălzire de siguranță</vt:lpstr>
      <vt:lpstr>Prezentare PowerPoint</vt:lpstr>
      <vt:lpstr>Prezentare PowerPoint</vt:lpstr>
      <vt:lpstr>Prezentare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Simona B</dc:creator>
  <cp:lastModifiedBy>Comercial  (Magnum Heating RO)</cp:lastModifiedBy>
  <cp:revision>55</cp:revision>
  <dcterms:created xsi:type="dcterms:W3CDTF">2023-11-02T08:16:37Z</dcterms:created>
  <dcterms:modified xsi:type="dcterms:W3CDTF">2023-11-07T12:55:08Z</dcterms:modified>
</cp:coreProperties>
</file>