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7" r:id="rId5"/>
    <p:sldId id="276" r:id="rId6"/>
    <p:sldId id="257" r:id="rId7"/>
    <p:sldId id="258" r:id="rId8"/>
    <p:sldId id="259" r:id="rId9"/>
    <p:sldId id="260" r:id="rId10"/>
    <p:sldId id="262" r:id="rId11"/>
    <p:sldId id="264" r:id="rId12"/>
    <p:sldId id="265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312" r:id="rId22"/>
    <p:sldId id="311" r:id="rId23"/>
    <p:sldId id="308" r:id="rId24"/>
    <p:sldId id="310" r:id="rId25"/>
    <p:sldId id="309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4" r:id="rId42"/>
    <p:sldId id="293" r:id="rId43"/>
    <p:sldId id="296" r:id="rId44"/>
    <p:sldId id="297" r:id="rId45"/>
    <p:sldId id="295" r:id="rId46"/>
    <p:sldId id="298" r:id="rId47"/>
    <p:sldId id="299" r:id="rId48"/>
    <p:sldId id="300" r:id="rId49"/>
    <p:sldId id="301" r:id="rId50"/>
    <p:sldId id="305" r:id="rId51"/>
    <p:sldId id="314" r:id="rId52"/>
    <p:sldId id="316" r:id="rId53"/>
    <p:sldId id="317" r:id="rId54"/>
    <p:sldId id="318" r:id="rId55"/>
    <p:sldId id="319" r:id="rId56"/>
    <p:sldId id="320" r:id="rId57"/>
    <p:sldId id="321" r:id="rId58"/>
    <p:sldId id="302" r:id="rId59"/>
    <p:sldId id="303" r:id="rId60"/>
    <p:sldId id="304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4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4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30F-7A2E-480E-A45F-FC4835DF289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CD06-B109-4B8C-9163-8BF546AC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4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30F-7A2E-480E-A45F-FC4835DF289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CD06-B109-4B8C-9163-8BF546AC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0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30F-7A2E-480E-A45F-FC4835DF289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CD06-B109-4B8C-9163-8BF546AC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7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30F-7A2E-480E-A45F-FC4835DF289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CD06-B109-4B8C-9163-8BF546AC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03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30F-7A2E-480E-A45F-FC4835DF289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CD06-B109-4B8C-9163-8BF546AC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8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30F-7A2E-480E-A45F-FC4835DF289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CD06-B109-4B8C-9163-8BF546AC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4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30F-7A2E-480E-A45F-FC4835DF289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CD06-B109-4B8C-9163-8BF546AC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0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30F-7A2E-480E-A45F-FC4835DF289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CD06-B109-4B8C-9163-8BF546AC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30F-7A2E-480E-A45F-FC4835DF289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CD06-B109-4B8C-9163-8BF546AC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18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30F-7A2E-480E-A45F-FC4835DF289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CD06-B109-4B8C-9163-8BF546AC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5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30F-7A2E-480E-A45F-FC4835DF289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CD06-B109-4B8C-9163-8BF546AC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81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21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7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2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71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6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9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6361" y="6301946"/>
            <a:ext cx="12198360" cy="556054"/>
            <a:chOff x="-6361" y="6301946"/>
            <a:chExt cx="12198360" cy="556054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6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171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90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61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9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15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1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5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1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301946"/>
            <a:ext cx="12198360" cy="556054"/>
            <a:chOff x="-6361" y="6301946"/>
            <a:chExt cx="12198360" cy="55605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9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63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9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7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C112-8A15-44F4-9D64-25F546CD34F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B30F-7A2E-480E-A45F-FC4835DF289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BCD06-B109-4B8C-9163-8BF546AC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3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7BB7-7BFA-4DC3-914B-12B0F2D29E1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slide" Target="slide4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4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78940"/>
            <a:ext cx="12242435" cy="6936940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6360" y="2795782"/>
            <a:ext cx="12248794" cy="1460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6301946"/>
            <a:ext cx="12198360" cy="556054"/>
            <a:chOff x="-6361" y="6301946"/>
            <a:chExt cx="12198360" cy="556054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10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850068" y="3064343"/>
            <a:ext cx="853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SISTEME PE BAZA DE APA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10" y="-78940"/>
            <a:ext cx="3687478" cy="26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9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2835479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Tacker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Tacker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0389" y="1424002"/>
            <a:ext cx="68621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Folie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Tacker Grid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instalații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direct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folosi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Tacker Grid.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Această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diviziune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dreptunghiulară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10 cm x 10 cm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interioară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5 cm x 5 cm.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Aceasta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înseamnă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tuburile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așezate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diferite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distanțe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dispozitiv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Tacker 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Tacker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izolatoare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țevile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 fi fixate direct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folosind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plastic de 40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 mm.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fixate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capsatorul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Tacker.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35" y="1546451"/>
            <a:ext cx="2777531" cy="1882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35" y="4184053"/>
            <a:ext cx="2786585" cy="19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1841710"/>
            <a:ext cx="5494628" cy="41293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uscată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HeatBoard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0641" y="2563296"/>
            <a:ext cx="3875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18 mm care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direct sub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laminat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Plăcile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asamblate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niște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puzzle,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țeava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canalele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9" y="1841710"/>
            <a:ext cx="5006007" cy="41293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9248" y="281679"/>
            <a:ext cx="92279" cy="671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uscată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HeatBoard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1545774"/>
            <a:ext cx="54946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subțire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18 mm,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HeatBoard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direct sub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podelele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plutitoare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laminat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Potrivit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uscate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ideal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renovare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HeatBoard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potrivit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uscate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laminat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 MAGNUM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DuoBoard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trebuie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întâi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cazul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pardoselii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covoare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0" y="1695853"/>
            <a:ext cx="5091891" cy="45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2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uscată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HeatBoard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1545774"/>
            <a:ext cx="5494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Ușurință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Plăcile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asamblate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niște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puzzle. 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asemenea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ușor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tăiat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dimensiune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cuțit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hobby.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Tube de 12 mm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ușurință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Distanța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​​a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12,5 cm.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necesari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aproximativ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m 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liniari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de tub MAGNUM la 1 m 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Podeaua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acoperită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pâslă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furnizat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etajul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superior.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urmează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trebuie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0" y="1695853"/>
            <a:ext cx="5091891" cy="45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5024" y="1451102"/>
            <a:ext cx="5055604" cy="44396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uscată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DryFloor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3255" y="2413337"/>
            <a:ext cx="3730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DryFloor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direct sub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flotante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laminate.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Omega din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aluminiu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răspândesc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căldura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suprafața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podelei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plăcile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izolatoare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uscate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11" y="1451103"/>
            <a:ext cx="5264124" cy="44396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69916" y="262936"/>
            <a:ext cx="92279" cy="671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uscată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DryFloor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517" y="1004891"/>
            <a:ext cx="497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DryFloor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(25 mm)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11" y="1451103"/>
            <a:ext cx="5264124" cy="4439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2136" y="1759889"/>
            <a:ext cx="39912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Daca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doriti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instalati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incalzire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incapere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inaltime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mica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locuri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care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sustinere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rezistenta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(cum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pardoselile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instalatie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uscata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ofera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format din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plăci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izolatoare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EPS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profilate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amplasate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profile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oțel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distribuție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căldurii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1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uscată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DryFloor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6874" y="1297342"/>
            <a:ext cx="6543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Omega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Omega din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aluminiu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împrăștie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căldura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suprafața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podelei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așezate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deasupra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plăcilor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-carton de 25 mm.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Datorita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conductibilitatii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ridicate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placilor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timpul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reactie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fata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traditionale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mic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conductivitate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80 W/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5" y="894448"/>
            <a:ext cx="4695825" cy="264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75" y="3628577"/>
            <a:ext cx="4246983" cy="3031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6874" y="4074367"/>
            <a:ext cx="65438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comanda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luați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aproximativ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profile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trebuie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nivelată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Atenție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profile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combinație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plăcile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uscată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tub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un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diametru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14 mm.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0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476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uscată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DryFloor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701" y="1564819"/>
            <a:ext cx="50722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Plăci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izolatoare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EPS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Dimensiuni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0,75 m² per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izolatoare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(100 cm x 75 cm)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Număr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bucăți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cutie: 10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farfurii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(7,5 m²)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Distanța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tuburi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125 mm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Lungimea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100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izolatoare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fără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zgomot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Denumire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conform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EPS-EN13163-T4-L1-W1-S1-P4-DLT(1)5-CS(10)200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Grosimea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nominală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25 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Coeficient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conductivitate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V 4108-10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0,035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Rezistenta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m 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K/W: 0,71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Tensiune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compresiune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(la 10 %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compresie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 150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6865" y="1720840"/>
            <a:ext cx="5585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Sarcina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tensiune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60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căldurii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până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80°C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-Zona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conform DIN 4108-10: DEO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Calitate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CE/FIW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Comportament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conform EN 13501: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conform DIN 4102: B1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-Material EPS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polistiren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spumă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fără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CFK)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-Standard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valabil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13163, DIN V 4108-10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Suprafața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 x l) per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1.000 x 750 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Suprafata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0,75 m 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701" y="1069910"/>
            <a:ext cx="220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Detalii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tehnice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0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476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lang="ro-RO" b="1" dirty="0">
                <a:solidFill>
                  <a:prstClr val="black"/>
                </a:solidFill>
              </a:rPr>
              <a:t>Construcție </a:t>
            </a:r>
            <a:r>
              <a:rPr lang="en-US" b="1" dirty="0" err="1">
                <a:solidFill>
                  <a:prstClr val="black"/>
                </a:solidFill>
              </a:rPr>
              <a:t>uscată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DryFloor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041" y="2541424"/>
            <a:ext cx="6543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Profile Omega din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aluminiu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Dimensiuni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1000 mm x 120 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Conductivitate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80 W/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Număr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necesar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8 profile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5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uscat</a:t>
            </a:r>
            <a:r>
              <a:rPr lang="en-US" b="1" dirty="0"/>
              <a:t>, </a:t>
            </a:r>
            <a:r>
              <a:rPr lang="en-US" b="1" dirty="0" err="1"/>
              <a:t>eficient</a:t>
            </a:r>
            <a:r>
              <a:rPr lang="en-US" b="1" dirty="0"/>
              <a:t>, eco-friendly, </a:t>
            </a:r>
            <a:r>
              <a:rPr lang="en-US" b="1" dirty="0" err="1"/>
              <a:t>fără</a:t>
            </a:r>
            <a:r>
              <a:rPr lang="en-US" b="1" dirty="0"/>
              <a:t> </a:t>
            </a:r>
            <a:r>
              <a:rPr lang="en-US" b="1" dirty="0" err="1"/>
              <a:t>șapă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lang="en-US" sz="2400" dirty="0" err="1"/>
              <a:t>FiberBoard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9916" y="262936"/>
            <a:ext cx="92279" cy="671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"/>
          <a:stretch/>
        </p:blipFill>
        <p:spPr>
          <a:xfrm>
            <a:off x="1173325" y="1396263"/>
            <a:ext cx="8877455" cy="486784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00100" y="934054"/>
            <a:ext cx="1013460" cy="10090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chemeClr val="bg1"/>
                </a:solidFill>
              </a:rPr>
              <a:t>Produs</a:t>
            </a:r>
          </a:p>
          <a:p>
            <a:pPr algn="ctr"/>
            <a:r>
              <a:rPr lang="ro-RO" sz="1400" b="1" dirty="0">
                <a:solidFill>
                  <a:schemeClr val="bg1"/>
                </a:solidFill>
              </a:rPr>
              <a:t>nou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32620" y="5593080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o-RO" b="1" dirty="0"/>
              <a:t>F</a:t>
            </a:r>
            <a:r>
              <a:rPr lang="en-US" b="1" dirty="0" err="1"/>
              <a:t>ără</a:t>
            </a:r>
            <a:r>
              <a:rPr lang="en-US" b="1" dirty="0"/>
              <a:t> </a:t>
            </a:r>
            <a:r>
              <a:rPr lang="en-US" b="1" dirty="0" err="1"/>
              <a:t>șapă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7842"/>
            <a:ext cx="12192000" cy="631528"/>
          </a:xfrm>
          <a:prstGeom prst="rect">
            <a:avLst/>
          </a:prstGeom>
          <a:solidFill>
            <a:srgbClr val="FFC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53830" y="657842"/>
            <a:ext cx="553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CUPRINS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442" y="1886134"/>
            <a:ext cx="4776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hlinkClick r:id="rId2" action="ppaction://hlinksldjump"/>
              </a:rPr>
              <a:t>Solutii</a:t>
            </a:r>
            <a:r>
              <a:rPr lang="en-US" sz="2400" dirty="0">
                <a:hlinkClick r:id="rId2" action="ppaction://hlinksldjump"/>
              </a:rPr>
              <a:t> de </a:t>
            </a:r>
            <a:r>
              <a:rPr lang="en-US" sz="2400" dirty="0" err="1">
                <a:hlinkClick r:id="rId2" action="ppaction://hlinksldjump"/>
              </a:rPr>
              <a:t>montaj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hlinkClick r:id="rId3" action="ppaction://hlinksldjump"/>
              </a:rPr>
              <a:t>Țeavă încălzire prin</a:t>
            </a:r>
            <a:r>
              <a:rPr lang="en-US" sz="2400" dirty="0">
                <a:hlinkClick r:id="rId3" action="ppaction://hlinksldjump"/>
              </a:rPr>
              <a:t> </a:t>
            </a:r>
            <a:r>
              <a:rPr lang="ro-RO" sz="2400" dirty="0">
                <a:hlinkClick r:id="rId3" action="ppaction://hlinksldjump"/>
              </a:rPr>
              <a:t>pardoseală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hlinkClick r:id="rId4" action="ppaction://hlinksldjump"/>
              </a:rPr>
              <a:t>D</a:t>
            </a:r>
            <a:r>
              <a:rPr lang="en-US" sz="2400" dirty="0" err="1">
                <a:hlinkClick r:id="rId4" action="ppaction://hlinksldjump"/>
              </a:rPr>
              <a:t>iastribuitoare</a:t>
            </a:r>
            <a:r>
              <a:rPr lang="en-US" sz="2400" dirty="0">
                <a:hlinkClick r:id="rId4" action="ppaction://hlinksldjump"/>
              </a:rPr>
              <a:t> cu </a:t>
            </a:r>
            <a:r>
              <a:rPr lang="en-US" sz="2400" dirty="0" err="1">
                <a:hlinkClick r:id="rId4" action="ppaction://hlinksldjump"/>
              </a:rPr>
              <a:t>pompa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hlinkClick r:id="rId5" action="ppaction://hlinksldjump"/>
              </a:rPr>
              <a:t>Distribuitoare/Colectoare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hlinkClick r:id="rId6" action="ppaction://hlinksldjump"/>
              </a:rPr>
              <a:t>Accesorii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hlinkClick r:id="rId7" action="ppaction://hlinksldjump"/>
              </a:rPr>
              <a:t>Termostate</a:t>
            </a:r>
            <a:endParaRPr lang="en-US" sz="2400" dirty="0"/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36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5024" y="1451102"/>
            <a:ext cx="5055604" cy="44396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6842" y="281679"/>
            <a:ext cx="5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uscat</a:t>
            </a:r>
            <a:r>
              <a:rPr lang="en-US" b="1" dirty="0"/>
              <a:t>, </a:t>
            </a:r>
            <a:r>
              <a:rPr lang="en-US" b="1" dirty="0" err="1"/>
              <a:t>eficient</a:t>
            </a:r>
            <a:r>
              <a:rPr lang="en-US" b="1" dirty="0"/>
              <a:t>, eco-friendly, </a:t>
            </a:r>
            <a:r>
              <a:rPr lang="en-US" b="1" dirty="0" err="1"/>
              <a:t>fără</a:t>
            </a:r>
            <a:r>
              <a:rPr lang="en-US" b="1" dirty="0"/>
              <a:t> </a:t>
            </a:r>
            <a:r>
              <a:rPr lang="en-US" b="1" dirty="0" err="1"/>
              <a:t>șapă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lang="en-US" sz="2400" dirty="0" err="1"/>
              <a:t>FiberBoard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6750" y="2121789"/>
            <a:ext cx="3730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Fiber Board </a:t>
            </a:r>
            <a:r>
              <a:rPr lang="en-US" dirty="0"/>
              <a:t>Cu o </a:t>
            </a:r>
            <a:r>
              <a:rPr lang="en-US" dirty="0" err="1"/>
              <a:t>grosime</a:t>
            </a:r>
            <a:r>
              <a:rPr lang="en-US" dirty="0"/>
              <a:t> de </a:t>
            </a:r>
            <a:r>
              <a:rPr lang="en-US" dirty="0" err="1"/>
              <a:t>doar</a:t>
            </a:r>
            <a:r>
              <a:rPr lang="en-US" dirty="0"/>
              <a:t> 1,8 cm,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inovator</a:t>
            </a:r>
            <a:r>
              <a:rPr lang="en-US" dirty="0"/>
              <a:t> se </a:t>
            </a:r>
            <a:r>
              <a:rPr lang="en-US" dirty="0" err="1"/>
              <a:t>instalează</a:t>
            </a:r>
            <a:r>
              <a:rPr lang="en-US" dirty="0"/>
              <a:t> rapid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a </a:t>
            </a:r>
            <a:r>
              <a:rPr lang="en-US" dirty="0" err="1"/>
              <a:t>necesita</a:t>
            </a:r>
            <a:r>
              <a:rPr lang="en-US" dirty="0"/>
              <a:t> </a:t>
            </a:r>
            <a:r>
              <a:rPr lang="en-US" dirty="0" err="1"/>
              <a:t>șapă</a:t>
            </a:r>
            <a:r>
              <a:rPr lang="en-US" dirty="0"/>
              <a:t> de </a:t>
            </a:r>
            <a:r>
              <a:rPr lang="en-US" dirty="0" err="1"/>
              <a:t>ciment</a:t>
            </a:r>
            <a:r>
              <a:rPr lang="en-US" dirty="0"/>
              <a:t>. </a:t>
            </a:r>
            <a:r>
              <a:rPr lang="en-US" dirty="0" err="1"/>
              <a:t>Compus</a:t>
            </a:r>
            <a:r>
              <a:rPr lang="en-US" dirty="0"/>
              <a:t> din </a:t>
            </a:r>
            <a:r>
              <a:rPr lang="en-US" dirty="0" err="1"/>
              <a:t>plăci</a:t>
            </a:r>
            <a:r>
              <a:rPr lang="en-US" dirty="0"/>
              <a:t> </a:t>
            </a:r>
            <a:r>
              <a:rPr lang="en-US" dirty="0" err="1"/>
              <a:t>modulare</a:t>
            </a:r>
            <a:r>
              <a:rPr lang="en-US" dirty="0"/>
              <a:t>, </a:t>
            </a:r>
            <a:r>
              <a:rPr lang="en-US" dirty="0" err="1"/>
              <a:t>țeavă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accesorii</a:t>
            </a:r>
            <a:r>
              <a:rPr lang="en-US" dirty="0"/>
              <a:t>, MAGNUM </a:t>
            </a:r>
            <a:r>
              <a:rPr lang="en-US" dirty="0" err="1"/>
              <a:t>FiberBoard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soluția</a:t>
            </a:r>
            <a:r>
              <a:rPr lang="en-US" dirty="0"/>
              <a:t> </a:t>
            </a:r>
            <a:r>
              <a:rPr lang="en-US" dirty="0" err="1"/>
              <a:t>ideală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tip de </a:t>
            </a:r>
            <a:r>
              <a:rPr lang="en-US" dirty="0" err="1"/>
              <a:t>construcție</a:t>
            </a:r>
            <a:r>
              <a:rPr lang="en-US" dirty="0"/>
              <a:t>, de la case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apartamente</a:t>
            </a:r>
            <a:r>
              <a:rPr lang="en-US" dirty="0"/>
              <a:t>, </a:t>
            </a:r>
            <a:r>
              <a:rPr lang="en-US" dirty="0" err="1"/>
              <a:t>până</a:t>
            </a:r>
            <a:r>
              <a:rPr lang="en-US" dirty="0"/>
              <a:t> la </a:t>
            </a:r>
            <a:r>
              <a:rPr lang="en-US" dirty="0" err="1"/>
              <a:t>spații</a:t>
            </a:r>
            <a:r>
              <a:rPr lang="en-US" dirty="0"/>
              <a:t> </a:t>
            </a:r>
            <a:r>
              <a:rPr lang="en-US" dirty="0" err="1"/>
              <a:t>comerciale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industriale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" y="1776939"/>
            <a:ext cx="5264124" cy="3787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69916" y="262936"/>
            <a:ext cx="92279" cy="671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348" y="1451102"/>
            <a:ext cx="11237844" cy="44396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6841" y="281679"/>
            <a:ext cx="4940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uscat</a:t>
            </a:r>
            <a:r>
              <a:rPr lang="en-US" b="1" dirty="0"/>
              <a:t>, </a:t>
            </a:r>
            <a:r>
              <a:rPr lang="en-US" b="1" dirty="0" err="1"/>
              <a:t>eficient</a:t>
            </a:r>
            <a:r>
              <a:rPr lang="en-US" b="1" dirty="0"/>
              <a:t>, eco-friendly, </a:t>
            </a:r>
            <a:r>
              <a:rPr lang="en-US" b="1" dirty="0" err="1"/>
              <a:t>fără</a:t>
            </a:r>
            <a:r>
              <a:rPr lang="en-US" b="1" dirty="0"/>
              <a:t> </a:t>
            </a:r>
            <a:r>
              <a:rPr lang="en-US" b="1" dirty="0" err="1"/>
              <a:t>șapă</a:t>
            </a:r>
            <a:endParaRPr lang="en-US" sz="3200" b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lang="en-US" sz="2400" dirty="0" err="1"/>
              <a:t>FiberBoard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1671" y="1451102"/>
            <a:ext cx="72555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dirty="0"/>
              <a:t>• </a:t>
            </a:r>
            <a:r>
              <a:rPr lang="en-US" b="1" dirty="0" err="1"/>
              <a:t>Instalare</a:t>
            </a:r>
            <a:r>
              <a:rPr lang="en-US" b="1" dirty="0"/>
              <a:t> </a:t>
            </a:r>
            <a:r>
              <a:rPr lang="en-US" b="1" dirty="0" err="1"/>
              <a:t>rapidă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ușoară</a:t>
            </a:r>
            <a:r>
              <a:rPr lang="en-US" dirty="0"/>
              <a:t>: </a:t>
            </a:r>
            <a:r>
              <a:rPr lang="en-US" dirty="0" err="1"/>
              <a:t>Sistemul</a:t>
            </a:r>
            <a:r>
              <a:rPr lang="en-US" dirty="0"/>
              <a:t> modular </a:t>
            </a:r>
            <a:r>
              <a:rPr lang="en-US" dirty="0" err="1"/>
              <a:t>permite</a:t>
            </a:r>
            <a:r>
              <a:rPr lang="en-US" dirty="0"/>
              <a:t> o </a:t>
            </a:r>
            <a:r>
              <a:rPr lang="en-US" dirty="0" err="1"/>
              <a:t>montare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simplă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cei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experiență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</a:t>
            </a:r>
            <a:r>
              <a:rPr lang="en-US" dirty="0"/>
              <a:t>. </a:t>
            </a:r>
            <a:endParaRPr lang="ro-RO" dirty="0"/>
          </a:p>
          <a:p>
            <a:pPr lvl="0">
              <a:defRPr/>
            </a:pPr>
            <a:r>
              <a:rPr lang="en-US" dirty="0"/>
              <a:t>• </a:t>
            </a:r>
            <a:r>
              <a:rPr lang="en-US" b="1" dirty="0" err="1"/>
              <a:t>Subțire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versatil</a:t>
            </a:r>
            <a:r>
              <a:rPr lang="en-US" dirty="0"/>
              <a:t>: Cu o </a:t>
            </a:r>
            <a:r>
              <a:rPr lang="en-US" dirty="0" err="1"/>
              <a:t>grosime</a:t>
            </a:r>
            <a:r>
              <a:rPr lang="en-US" dirty="0"/>
              <a:t> de </a:t>
            </a:r>
            <a:r>
              <a:rPr lang="en-US" dirty="0" err="1"/>
              <a:t>doar</a:t>
            </a:r>
            <a:r>
              <a:rPr lang="en-US" dirty="0"/>
              <a:t> 1,8 cm, se </a:t>
            </a:r>
            <a:r>
              <a:rPr lang="en-US" dirty="0" err="1"/>
              <a:t>potrivește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spațiu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a </a:t>
            </a:r>
            <a:r>
              <a:rPr lang="en-US" dirty="0" err="1"/>
              <a:t>afecta</a:t>
            </a:r>
            <a:r>
              <a:rPr lang="en-US" dirty="0"/>
              <a:t> </a:t>
            </a:r>
            <a:r>
              <a:rPr lang="en-US" dirty="0" err="1"/>
              <a:t>înălțimea</a:t>
            </a:r>
            <a:r>
              <a:rPr lang="en-US" dirty="0"/>
              <a:t> </a:t>
            </a:r>
            <a:r>
              <a:rPr lang="en-US" dirty="0" err="1"/>
              <a:t>încăperii</a:t>
            </a:r>
            <a:r>
              <a:rPr lang="en-US" dirty="0"/>
              <a:t>. • </a:t>
            </a:r>
            <a:r>
              <a:rPr lang="en-US" dirty="0" err="1"/>
              <a:t>Eficient</a:t>
            </a:r>
            <a:r>
              <a:rPr lang="en-US" dirty="0"/>
              <a:t> energetic: </a:t>
            </a:r>
            <a:r>
              <a:rPr lang="en-US" dirty="0" err="1"/>
              <a:t>Economisește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30% din </a:t>
            </a:r>
            <a:r>
              <a:rPr lang="en-US" dirty="0" err="1"/>
              <a:t>consumul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, </a:t>
            </a:r>
            <a:r>
              <a:rPr lang="en-US" dirty="0" err="1"/>
              <a:t>reducând</a:t>
            </a:r>
            <a:r>
              <a:rPr lang="en-US" dirty="0"/>
              <a:t> </a:t>
            </a:r>
            <a:r>
              <a:rPr lang="en-US" dirty="0" err="1"/>
              <a:t>semnificativ</a:t>
            </a:r>
            <a:r>
              <a:rPr lang="en-US" dirty="0"/>
              <a:t> </a:t>
            </a:r>
            <a:r>
              <a:rPr lang="en-US" dirty="0" err="1"/>
              <a:t>costurile</a:t>
            </a:r>
            <a:r>
              <a:rPr lang="en-US" dirty="0"/>
              <a:t> cu </a:t>
            </a:r>
            <a:r>
              <a:rPr lang="en-US" dirty="0" err="1"/>
              <a:t>încălzirea</a:t>
            </a:r>
            <a:r>
              <a:rPr lang="en-US" dirty="0"/>
              <a:t>. </a:t>
            </a:r>
            <a:endParaRPr lang="ro-RO" dirty="0"/>
          </a:p>
          <a:p>
            <a:pPr lvl="0">
              <a:defRPr/>
            </a:pPr>
            <a:r>
              <a:rPr lang="en-US" dirty="0"/>
              <a:t>• </a:t>
            </a:r>
            <a:r>
              <a:rPr lang="en-US" b="1" dirty="0" err="1"/>
              <a:t>Durabil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fiabil</a:t>
            </a:r>
            <a:r>
              <a:rPr lang="en-US" dirty="0"/>
              <a:t>: </a:t>
            </a:r>
            <a:r>
              <a:rPr lang="en-US" dirty="0" err="1"/>
              <a:t>Beneficiază</a:t>
            </a:r>
            <a:r>
              <a:rPr lang="en-US" dirty="0"/>
              <a:t> de o </a:t>
            </a:r>
            <a:r>
              <a:rPr lang="en-US" dirty="0" err="1"/>
              <a:t>garanție</a:t>
            </a:r>
            <a:r>
              <a:rPr lang="en-US" dirty="0"/>
              <a:t> de 50 de </a:t>
            </a:r>
            <a:r>
              <a:rPr lang="en-US" dirty="0" err="1"/>
              <a:t>ani</a:t>
            </a:r>
            <a:r>
              <a:rPr lang="en-US" dirty="0"/>
              <a:t>, </a:t>
            </a:r>
            <a:r>
              <a:rPr lang="en-US" dirty="0" err="1"/>
              <a:t>asigurând</a:t>
            </a:r>
            <a:r>
              <a:rPr lang="en-US" dirty="0"/>
              <a:t> o </a:t>
            </a:r>
            <a:r>
              <a:rPr lang="en-US" dirty="0" err="1"/>
              <a:t>investiție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termen</a:t>
            </a:r>
            <a:r>
              <a:rPr lang="en-US" dirty="0"/>
              <a:t> lung. </a:t>
            </a:r>
            <a:endParaRPr lang="ro-RO" dirty="0"/>
          </a:p>
          <a:p>
            <a:pPr lvl="0">
              <a:defRPr/>
            </a:pPr>
            <a:r>
              <a:rPr lang="en-US" dirty="0"/>
              <a:t>• </a:t>
            </a:r>
            <a:r>
              <a:rPr lang="en-US" b="1" dirty="0"/>
              <a:t>Ecologic</a:t>
            </a:r>
            <a:r>
              <a:rPr lang="en-US" dirty="0"/>
              <a:t>: </a:t>
            </a:r>
            <a:r>
              <a:rPr lang="en-US" dirty="0" err="1"/>
              <a:t>Fabricat</a:t>
            </a:r>
            <a:r>
              <a:rPr lang="en-US" dirty="0"/>
              <a:t> din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reciclate</a:t>
            </a:r>
            <a:r>
              <a:rPr lang="en-US" dirty="0"/>
              <a:t>, </a:t>
            </a:r>
            <a:r>
              <a:rPr lang="en-US" dirty="0" err="1"/>
              <a:t>contribuind</a:t>
            </a:r>
            <a:r>
              <a:rPr lang="en-US" dirty="0"/>
              <a:t> la </a:t>
            </a:r>
            <a:r>
              <a:rPr lang="en-US" dirty="0" err="1"/>
              <a:t>protejarea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 </a:t>
            </a:r>
            <a:r>
              <a:rPr lang="en-US" dirty="0" err="1"/>
              <a:t>înconjurător</a:t>
            </a:r>
            <a:r>
              <a:rPr lang="en-US" dirty="0"/>
              <a:t>. </a:t>
            </a:r>
            <a:endParaRPr lang="ro-RO" dirty="0"/>
          </a:p>
          <a:p>
            <a:pPr lvl="0">
              <a:defRPr/>
            </a:pPr>
            <a:r>
              <a:rPr lang="en-US" dirty="0"/>
              <a:t>• </a:t>
            </a:r>
            <a:r>
              <a:rPr lang="en-US" b="1" dirty="0" err="1"/>
              <a:t>Personalizabil</a:t>
            </a:r>
            <a:r>
              <a:rPr lang="en-US" dirty="0"/>
              <a:t>: Se </a:t>
            </a:r>
            <a:r>
              <a:rPr lang="en-US" dirty="0" err="1"/>
              <a:t>adaptează</a:t>
            </a:r>
            <a:r>
              <a:rPr lang="en-US" dirty="0"/>
              <a:t> </a:t>
            </a:r>
            <a:r>
              <a:rPr lang="en-US" dirty="0" err="1"/>
              <a:t>oricărui</a:t>
            </a:r>
            <a:r>
              <a:rPr lang="en-US" dirty="0"/>
              <a:t> tip de </a:t>
            </a:r>
            <a:r>
              <a:rPr lang="en-US" dirty="0" err="1"/>
              <a:t>finisaj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integrat</a:t>
            </a:r>
            <a:r>
              <a:rPr lang="en-US" dirty="0"/>
              <a:t> cu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. </a:t>
            </a:r>
            <a:endParaRPr lang="ro-RO" dirty="0"/>
          </a:p>
          <a:p>
            <a:pPr lvl="0">
              <a:defRPr/>
            </a:pPr>
            <a:r>
              <a:rPr lang="en-US" dirty="0"/>
              <a:t>• </a:t>
            </a:r>
            <a:r>
              <a:rPr lang="en-US" b="1" dirty="0" err="1"/>
              <a:t>Confort</a:t>
            </a:r>
            <a:r>
              <a:rPr lang="en-US" b="1" dirty="0"/>
              <a:t> maxim</a:t>
            </a:r>
            <a:r>
              <a:rPr lang="en-US" dirty="0"/>
              <a:t>: </a:t>
            </a:r>
            <a:r>
              <a:rPr lang="en-US" dirty="0" err="1"/>
              <a:t>Oferă</a:t>
            </a:r>
            <a:r>
              <a:rPr lang="en-US" dirty="0"/>
              <a:t> o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radiantă</a:t>
            </a:r>
            <a:r>
              <a:rPr lang="en-US" dirty="0"/>
              <a:t> </a:t>
            </a:r>
            <a:r>
              <a:rPr lang="en-US" dirty="0" err="1"/>
              <a:t>plăcută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uniformă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întreaga</a:t>
            </a:r>
            <a:r>
              <a:rPr lang="en-US" dirty="0"/>
              <a:t> </a:t>
            </a:r>
            <a:r>
              <a:rPr lang="en-US" dirty="0" err="1"/>
              <a:t>încăpere</a:t>
            </a:r>
            <a:r>
              <a:rPr lang="en-US" dirty="0"/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7" y="2713966"/>
            <a:ext cx="3508468" cy="2007986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6769916" y="262936"/>
            <a:ext cx="92279" cy="671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67358" y="1722861"/>
            <a:ext cx="2339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FF0000"/>
                </a:solidFill>
              </a:rPr>
              <a:t>Avantaje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378" y="2701027"/>
            <a:ext cx="4365899" cy="7818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rgbClr val="FF0000"/>
                </a:solidFill>
              </a:rPr>
              <a:t>Componente Magnum FiberBoard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842" y="281679"/>
            <a:ext cx="5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uscat</a:t>
            </a:r>
            <a:r>
              <a:rPr lang="en-US" b="1" dirty="0"/>
              <a:t>, </a:t>
            </a:r>
            <a:r>
              <a:rPr lang="en-US" b="1" dirty="0" err="1"/>
              <a:t>eficient</a:t>
            </a:r>
            <a:r>
              <a:rPr lang="en-US" b="1" dirty="0"/>
              <a:t>, eco-friendly, </a:t>
            </a:r>
            <a:r>
              <a:rPr lang="en-US" b="1" dirty="0" err="1"/>
              <a:t>fără</a:t>
            </a:r>
            <a:r>
              <a:rPr lang="en-US" b="1" dirty="0"/>
              <a:t> </a:t>
            </a:r>
            <a:r>
              <a:rPr lang="en-US" b="1" dirty="0" err="1"/>
              <a:t>șapă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lang="en-US" sz="2400" dirty="0" err="1"/>
              <a:t>FiberBoard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9916" y="262936"/>
            <a:ext cx="92279" cy="671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77740" y="1038783"/>
            <a:ext cx="7073897" cy="5270577"/>
            <a:chOff x="48815" y="1292087"/>
            <a:chExt cx="6378489" cy="47615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3798" b="3940"/>
            <a:stretch/>
          </p:blipFill>
          <p:spPr>
            <a:xfrm>
              <a:off x="650649" y="1292087"/>
              <a:ext cx="5776655" cy="476157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7896" y="2902226"/>
              <a:ext cx="1391478" cy="276999"/>
            </a:xfrm>
            <a:prstGeom prst="rect">
              <a:avLst/>
            </a:prstGeom>
            <a:solidFill>
              <a:srgbClr val="FFCA08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FiberBoard</a:t>
              </a:r>
              <a:r>
                <a:rPr lang="en-US" sz="1200" dirty="0"/>
                <a:t> </a:t>
              </a:r>
              <a:r>
                <a:rPr lang="en-US" sz="1200" dirty="0" err="1"/>
                <a:t>Combi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0119" y="2808812"/>
              <a:ext cx="13914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FiberBoard</a:t>
              </a:r>
              <a:r>
                <a:rPr lang="en-US" sz="1200" dirty="0"/>
                <a:t> Multi</a:t>
              </a:r>
              <a:endParaRPr lang="ro-RO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97663" y="4503388"/>
              <a:ext cx="14460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FiberBoard</a:t>
              </a:r>
              <a:r>
                <a:rPr lang="en-US" sz="1200" dirty="0"/>
                <a:t> Connect</a:t>
              </a:r>
              <a:endParaRPr lang="ro-RO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97662" y="5023706"/>
              <a:ext cx="14460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Tub MAGNUM</a:t>
              </a:r>
              <a:endParaRPr lang="ro-RO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5652" y="4826553"/>
              <a:ext cx="2776331" cy="276999"/>
            </a:xfrm>
            <a:prstGeom prst="rect">
              <a:avLst/>
            </a:prstGeom>
            <a:solidFill>
              <a:srgbClr val="FFCA08"/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Distribuitori adecvati si Euro conuri</a:t>
              </a:r>
              <a:endParaRPr lang="ro-RO" sz="1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815" y="5590740"/>
              <a:ext cx="2981739" cy="372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5652" y="5313741"/>
              <a:ext cx="2776332" cy="461665"/>
            </a:xfrm>
            <a:prstGeom prst="rect">
              <a:avLst/>
            </a:prstGeom>
            <a:solidFill>
              <a:srgbClr val="FFCA08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/>
                <a:t>Opțional</a:t>
              </a:r>
              <a:r>
                <a:rPr lang="fr-FR" sz="1200" dirty="0"/>
                <a:t>: </a:t>
              </a:r>
              <a:endParaRPr lang="ro-RO" sz="1200" dirty="0"/>
            </a:p>
            <a:p>
              <a:r>
                <a:rPr lang="fr-FR" sz="1200" dirty="0"/>
                <a:t>Profile de </a:t>
              </a:r>
              <a:r>
                <a:rPr lang="fr-FR" sz="1200" dirty="0" err="1"/>
                <a:t>expansiune</a:t>
              </a:r>
              <a:r>
                <a:rPr lang="fr-FR" sz="1200" dirty="0"/>
                <a:t> </a:t>
              </a:r>
              <a:r>
                <a:rPr lang="fr-FR" sz="1200" dirty="0" err="1"/>
                <a:t>și</a:t>
              </a:r>
              <a:r>
                <a:rPr lang="fr-FR" sz="1200" dirty="0"/>
                <a:t> </a:t>
              </a:r>
              <a:r>
                <a:rPr lang="fr-FR" sz="1200" dirty="0" err="1"/>
                <a:t>suport</a:t>
              </a:r>
              <a:r>
                <a:rPr lang="fr-FR" sz="1200" dirty="0"/>
                <a:t> de </a:t>
              </a:r>
              <a:r>
                <a:rPr lang="fr-FR" sz="1200" dirty="0" err="1"/>
                <a:t>îndoire</a:t>
              </a:r>
              <a:endParaRPr lang="ro-RO" sz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60" y="2869036"/>
              <a:ext cx="255194" cy="3184621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38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5024" y="1451102"/>
            <a:ext cx="5055604" cy="7818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Cum </a:t>
            </a:r>
            <a:r>
              <a:rPr lang="en-US" sz="2000" b="1" dirty="0" err="1">
                <a:solidFill>
                  <a:srgbClr val="FF0000"/>
                </a:solidFill>
              </a:rPr>
              <a:t>funcționează</a:t>
            </a:r>
            <a:r>
              <a:rPr lang="en-US" sz="2000" b="1" dirty="0">
                <a:solidFill>
                  <a:srgbClr val="FF0000"/>
                </a:solidFill>
              </a:rPr>
              <a:t> MAGNUM </a:t>
            </a:r>
            <a:r>
              <a:rPr lang="en-US" sz="2000" b="1" dirty="0" err="1">
                <a:solidFill>
                  <a:srgbClr val="FF0000"/>
                </a:solidFill>
              </a:rPr>
              <a:t>FiberBoard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842" y="281679"/>
            <a:ext cx="5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uscat</a:t>
            </a:r>
            <a:r>
              <a:rPr lang="en-US" b="1" dirty="0"/>
              <a:t>, </a:t>
            </a:r>
            <a:r>
              <a:rPr lang="en-US" b="1" dirty="0" err="1"/>
              <a:t>eficient</a:t>
            </a:r>
            <a:r>
              <a:rPr lang="en-US" b="1" dirty="0"/>
              <a:t>, eco-friendly, </a:t>
            </a:r>
            <a:r>
              <a:rPr lang="en-US" b="1" dirty="0" err="1"/>
              <a:t>fără</a:t>
            </a:r>
            <a:r>
              <a:rPr lang="en-US" b="1" dirty="0"/>
              <a:t> </a:t>
            </a:r>
            <a:r>
              <a:rPr lang="en-US" b="1" dirty="0" err="1"/>
              <a:t>șapă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34998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</a:t>
            </a:r>
            <a:r>
              <a:rPr lang="en-US" sz="2400" dirty="0" err="1"/>
              <a:t>FiberBoard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2195" y="2393055"/>
            <a:ext cx="4511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dirty="0" err="1"/>
              <a:t>Căldura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generată</a:t>
            </a:r>
            <a:r>
              <a:rPr lang="en-US" dirty="0"/>
              <a:t> de un fluid </a:t>
            </a:r>
            <a:r>
              <a:rPr lang="en-US" dirty="0" err="1"/>
              <a:t>termic</a:t>
            </a:r>
            <a:r>
              <a:rPr lang="en-US" dirty="0"/>
              <a:t> care </a:t>
            </a:r>
            <a:r>
              <a:rPr lang="en-US" dirty="0" err="1"/>
              <a:t>circulă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țevile</a:t>
            </a:r>
            <a:r>
              <a:rPr lang="en-US" dirty="0"/>
              <a:t> integrate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plăcile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plăci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așezate</a:t>
            </a:r>
            <a:r>
              <a:rPr lang="en-US" dirty="0"/>
              <a:t> direct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suportul</a:t>
            </a:r>
            <a:r>
              <a:rPr lang="en-US" dirty="0"/>
              <a:t> de </a:t>
            </a:r>
            <a:r>
              <a:rPr lang="en-US" dirty="0" err="1"/>
              <a:t>pardoseală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căldura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distribuită</a:t>
            </a:r>
            <a:r>
              <a:rPr lang="en-US" dirty="0"/>
              <a:t> uniform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întreaga</a:t>
            </a:r>
            <a:r>
              <a:rPr lang="en-US" dirty="0"/>
              <a:t> </a:t>
            </a:r>
            <a:r>
              <a:rPr lang="en-US" dirty="0" err="1"/>
              <a:t>încăpere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radiație</a:t>
            </a:r>
            <a:r>
              <a:rPr lang="en-US" dirty="0"/>
              <a:t>.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grosimii</a:t>
            </a:r>
            <a:r>
              <a:rPr lang="en-US" dirty="0"/>
              <a:t> </a:t>
            </a:r>
            <a:r>
              <a:rPr lang="en-US" dirty="0" err="1"/>
              <a:t>reduse</a:t>
            </a:r>
            <a:r>
              <a:rPr lang="en-US" dirty="0"/>
              <a:t>,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reacționează</a:t>
            </a:r>
            <a:r>
              <a:rPr lang="en-US" dirty="0"/>
              <a:t> rapid la </a:t>
            </a:r>
            <a:r>
              <a:rPr lang="en-US" dirty="0" err="1"/>
              <a:t>schimbările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, </a:t>
            </a:r>
            <a:r>
              <a:rPr lang="en-US" dirty="0" err="1"/>
              <a:t>oferind</a:t>
            </a:r>
            <a:r>
              <a:rPr lang="en-US" dirty="0"/>
              <a:t> un </a:t>
            </a:r>
            <a:r>
              <a:rPr lang="en-US" dirty="0" err="1"/>
              <a:t>confort</a:t>
            </a:r>
            <a:r>
              <a:rPr lang="en-US" dirty="0"/>
              <a:t> </a:t>
            </a:r>
            <a:r>
              <a:rPr lang="en-US" dirty="0" err="1"/>
              <a:t>termic</a:t>
            </a:r>
            <a:r>
              <a:rPr lang="en-US" dirty="0"/>
              <a:t> </a:t>
            </a:r>
            <a:r>
              <a:rPr lang="en-US" dirty="0" err="1"/>
              <a:t>optim</a:t>
            </a:r>
            <a:r>
              <a:rPr lang="en-US" dirty="0"/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9916" y="262936"/>
            <a:ext cx="92279" cy="671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7" y="929177"/>
            <a:ext cx="6381211" cy="52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361" y="-80585"/>
            <a:ext cx="12242435" cy="7019170"/>
            <a:chOff x="-1" y="-78940"/>
            <a:chExt cx="12242435" cy="7019170"/>
          </a:xfrm>
        </p:grpSpPr>
        <p:sp>
          <p:nvSpPr>
            <p:cNvPr id="3" name="Rectangle 2"/>
            <p:cNvSpPr/>
            <p:nvPr/>
          </p:nvSpPr>
          <p:spPr>
            <a:xfrm>
              <a:off x="-1" y="-78940"/>
              <a:ext cx="12242435" cy="701917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2" y="78941"/>
              <a:ext cx="1753365" cy="124332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-6361" y="6301946"/>
            <a:ext cx="12198360" cy="556054"/>
            <a:chOff x="-6361" y="6301946"/>
            <a:chExt cx="12198360" cy="55605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9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23752" y="2134649"/>
            <a:ext cx="8782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dirty="0"/>
              <a:t>ȚEAVĂ</a:t>
            </a:r>
            <a:endParaRPr lang="en-US" sz="6000" dirty="0"/>
          </a:p>
          <a:p>
            <a:pPr algn="ctr"/>
            <a:r>
              <a:rPr lang="en-US" sz="6000" dirty="0"/>
              <a:t>INCALZIRE IN PARDOSEALA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972796" y="4989087"/>
            <a:ext cx="624949" cy="656751"/>
            <a:chOff x="10972796" y="4989087"/>
            <a:chExt cx="624949" cy="656751"/>
          </a:xfrm>
        </p:grpSpPr>
        <p:sp>
          <p:nvSpPr>
            <p:cNvPr id="13" name="Action Button: Home 12">
              <a:hlinkClick r:id="rId4" action="ppaction://hlinksldjump" highlightClick="1"/>
            </p:cNvPr>
            <p:cNvSpPr/>
            <p:nvPr/>
          </p:nvSpPr>
          <p:spPr>
            <a:xfrm>
              <a:off x="10972796" y="4989087"/>
              <a:ext cx="513117" cy="430651"/>
            </a:xfrm>
            <a:prstGeom prst="actionButtonHom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72796" y="5399617"/>
              <a:ext cx="6249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cuprins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934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1594" y="367664"/>
            <a:ext cx="2841877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Tube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 MAGNUM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307" y="1189111"/>
            <a:ext cx="81194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Țeava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Tube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PE-RT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nevoie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polietilenă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rezistentă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ridicate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urmare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asemenea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adecvat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ridicate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Țeava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PE-RT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puternic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totuși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flexibilă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Este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copolimer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etilenă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moleculară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urmare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dovadă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performanțe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superioare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aspectul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rupturii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întindere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rezistență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prezența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hidrostatică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fără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reticulare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Aceasta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face ca MAGNUM Tube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reciclabil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PE-RT de tip 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stabilizat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rezistența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astfel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Tube are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puțin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condiții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PE-RT de tip 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folosit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caldă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răcire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pereți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răcire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9302" y="1297342"/>
            <a:ext cx="3004351" cy="2855932"/>
            <a:chOff x="569360" y="1212181"/>
            <a:chExt cx="3683860" cy="37320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360" y="1212181"/>
              <a:ext cx="3256021" cy="288741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9361" y="4099596"/>
              <a:ext cx="3683859" cy="84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Tub de </a:t>
              </a:r>
              <a:r>
                <a:rPr kumimoji="0" lang="ro-R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î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nc</a:t>
              </a:r>
              <a:r>
                <a:rPr kumimoji="0" lang="ro-R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ă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lzire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o-R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î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pardoseal</a:t>
              </a:r>
              <a:r>
                <a:rPr kumimoji="0" lang="ro-R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ă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6" y="4253942"/>
            <a:ext cx="2978484" cy="18743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12633" y="281679"/>
            <a:ext cx="89503" cy="90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4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2390863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Tube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 MAGNUM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4571" y="2447457"/>
            <a:ext cx="5821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PE-RT de tip 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aparține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aplicații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tuburi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necesar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interval mare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folosit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-un interval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cuprins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⁰C și80 ⁰C.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Sarcina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scurt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95 ⁰C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rezista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fără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presiune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hidrostatică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maxim 6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74" y="1836298"/>
            <a:ext cx="4106673" cy="38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361" y="-80585"/>
            <a:ext cx="12242435" cy="7019170"/>
            <a:chOff x="-1" y="-78940"/>
            <a:chExt cx="12242435" cy="7019170"/>
          </a:xfrm>
        </p:grpSpPr>
        <p:sp>
          <p:nvSpPr>
            <p:cNvPr id="3" name="Rectangle 2"/>
            <p:cNvSpPr/>
            <p:nvPr/>
          </p:nvSpPr>
          <p:spPr>
            <a:xfrm>
              <a:off x="-1" y="-78940"/>
              <a:ext cx="12242435" cy="701917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2" y="78941"/>
              <a:ext cx="1753365" cy="124332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-6361" y="6301946"/>
            <a:ext cx="12198360" cy="556054"/>
            <a:chOff x="-6361" y="6301946"/>
            <a:chExt cx="12198360" cy="55605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9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23752" y="2134649"/>
            <a:ext cx="8782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DIASTRIBUITOARE </a:t>
            </a:r>
          </a:p>
          <a:p>
            <a:pPr algn="ctr"/>
            <a:r>
              <a:rPr lang="en-US" sz="6000" dirty="0"/>
              <a:t>CU POMPA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972796" y="4989087"/>
            <a:ext cx="624949" cy="656751"/>
            <a:chOff x="10972796" y="4989087"/>
            <a:chExt cx="624949" cy="656751"/>
          </a:xfrm>
        </p:grpSpPr>
        <p:sp>
          <p:nvSpPr>
            <p:cNvPr id="13" name="Action Button: Home 12">
              <a:hlinkClick r:id="rId4" action="ppaction://hlinksldjump" highlightClick="1"/>
            </p:cNvPr>
            <p:cNvSpPr/>
            <p:nvPr/>
          </p:nvSpPr>
          <p:spPr>
            <a:xfrm>
              <a:off x="10972796" y="4989087"/>
              <a:ext cx="513117" cy="430651"/>
            </a:xfrm>
            <a:prstGeom prst="actionButtonHom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72796" y="5399617"/>
              <a:ext cx="6249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cuprins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9341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0" y="2164299"/>
            <a:ext cx="5251770" cy="1440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04835" y="612949"/>
            <a:ext cx="4356575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pPr algn="ctr"/>
            <a:r>
              <a:rPr lang="en-US" sz="3200" b="1" dirty="0"/>
              <a:t>MAGNUM Basic Steel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143" y="2272864"/>
            <a:ext cx="3695700" cy="3819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6585" y="2335966"/>
            <a:ext cx="46838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MAGNUM Basic Steel </a:t>
            </a:r>
            <a:r>
              <a:rPr lang="en-US" b="1" dirty="0" err="1"/>
              <a:t>este</a:t>
            </a:r>
            <a:r>
              <a:rPr lang="en-US" b="1" dirty="0"/>
              <a:t> o </a:t>
            </a:r>
            <a:r>
              <a:rPr lang="en-US" b="1" dirty="0" err="1"/>
              <a:t>unitate</a:t>
            </a:r>
            <a:r>
              <a:rPr lang="en-US" b="1" dirty="0"/>
              <a:t> de control </a:t>
            </a:r>
            <a:r>
              <a:rPr lang="en-US" b="1" dirty="0" err="1"/>
              <a:t>simplă</a:t>
            </a:r>
            <a:r>
              <a:rPr lang="en-US" b="1" dirty="0"/>
              <a:t>, </a:t>
            </a:r>
            <a:r>
              <a:rPr lang="en-US" b="1" dirty="0" err="1"/>
              <a:t>dar</a:t>
            </a:r>
            <a:r>
              <a:rPr lang="en-US" b="1" dirty="0"/>
              <a:t> </a:t>
            </a:r>
            <a:r>
              <a:rPr lang="en-US" b="1" dirty="0" err="1"/>
              <a:t>foarte</a:t>
            </a:r>
            <a:r>
              <a:rPr lang="en-US" b="1" dirty="0"/>
              <a:t> </a:t>
            </a:r>
            <a:r>
              <a:rPr lang="en-US" b="1" dirty="0" err="1"/>
              <a:t>robustă</a:t>
            </a:r>
            <a:r>
              <a:rPr lang="en-US" b="1" dirty="0"/>
              <a:t>, care vine standard cu </a:t>
            </a:r>
            <a:r>
              <a:rPr lang="en-US" b="1" dirty="0" err="1"/>
              <a:t>pompa</a:t>
            </a:r>
            <a:r>
              <a:rPr lang="en-US" b="1" dirty="0"/>
              <a:t> </a:t>
            </a:r>
            <a:r>
              <a:rPr lang="en-US" b="1" dirty="0" err="1"/>
              <a:t>eficientă</a:t>
            </a:r>
            <a:r>
              <a:rPr lang="en-US" b="1" dirty="0"/>
              <a:t> energetic WILO Para HU25/7-50/SC cu </a:t>
            </a:r>
            <a:r>
              <a:rPr lang="en-US" b="1" dirty="0" err="1"/>
              <a:t>eticheta</a:t>
            </a:r>
            <a:r>
              <a:rPr lang="en-US" b="1" dirty="0"/>
              <a:t> </a:t>
            </a:r>
            <a:r>
              <a:rPr lang="en-US" b="1" dirty="0" err="1"/>
              <a:t>energetică</a:t>
            </a:r>
            <a:r>
              <a:rPr lang="en-US" b="1" dirty="0"/>
              <a:t> A.</a:t>
            </a:r>
          </a:p>
          <a:p>
            <a:endParaRPr lang="en-US" dirty="0"/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pompă</a:t>
            </a:r>
            <a:r>
              <a:rPr lang="en-US" dirty="0"/>
              <a:t> are o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se </a:t>
            </a:r>
            <a:r>
              <a:rPr lang="en-US" dirty="0" err="1"/>
              <a:t>adaptează</a:t>
            </a:r>
            <a:r>
              <a:rPr lang="en-US" dirty="0"/>
              <a:t>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grupurile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închise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eventual post-control (actuator). 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cunoscută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sub </a:t>
            </a:r>
            <a:r>
              <a:rPr lang="en-US" dirty="0" err="1"/>
              <a:t>numele</a:t>
            </a:r>
            <a:r>
              <a:rPr lang="en-US" dirty="0"/>
              <a:t> de </a:t>
            </a:r>
            <a:r>
              <a:rPr lang="en-US" dirty="0" err="1"/>
              <a:t>pompă</a:t>
            </a:r>
            <a:r>
              <a:rPr lang="en-US" dirty="0"/>
              <a:t> </a:t>
            </a:r>
            <a:r>
              <a:rPr lang="en-US" dirty="0" err="1"/>
              <a:t>modulantă</a:t>
            </a:r>
            <a:r>
              <a:rPr lang="en-US" dirty="0"/>
              <a:t>.</a:t>
            </a:r>
          </a:p>
          <a:p>
            <a:r>
              <a:rPr lang="en-US" dirty="0" err="1"/>
              <a:t>Distribuitorul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neutru</a:t>
            </a:r>
            <a:r>
              <a:rPr lang="en-US" dirty="0"/>
              <a:t> </a:t>
            </a:r>
            <a:r>
              <a:rPr lang="en-US" dirty="0" err="1"/>
              <a:t>hidraulic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</a:t>
            </a:r>
            <a:r>
              <a:rPr lang="en-US" dirty="0" err="1"/>
              <a:t>distribuitor</a:t>
            </a:r>
            <a:r>
              <a:rPr lang="en-US" dirty="0"/>
              <a:t> nu are </a:t>
            </a:r>
            <a:r>
              <a:rPr lang="en-US" dirty="0" err="1"/>
              <a:t>nicio</a:t>
            </a:r>
            <a:r>
              <a:rPr lang="en-US" dirty="0"/>
              <a:t> </a:t>
            </a:r>
            <a:r>
              <a:rPr lang="en-US" dirty="0" err="1"/>
              <a:t>influență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circuitului</a:t>
            </a:r>
            <a:r>
              <a:rPr lang="en-US" dirty="0"/>
              <a:t> </a:t>
            </a:r>
            <a:r>
              <a:rPr lang="en-US" dirty="0" err="1"/>
              <a:t>primar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4644" y="536476"/>
            <a:ext cx="78941" cy="12301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8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2616" y="569719"/>
            <a:ext cx="5125683" cy="51469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9430" y="612949"/>
            <a:ext cx="4874607" cy="13542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pPr algn="ctr"/>
            <a:r>
              <a:rPr lang="en-US" sz="3200" b="1" dirty="0"/>
              <a:t>MAGNUM FRONT Steel</a:t>
            </a:r>
          </a:p>
          <a:p>
            <a:pPr algn="ctr"/>
            <a:r>
              <a:rPr lang="en-US" b="1" dirty="0" err="1"/>
              <a:t>Distribuitor</a:t>
            </a:r>
            <a:r>
              <a:rPr lang="en-US" b="1" dirty="0"/>
              <a:t> de </a:t>
            </a:r>
            <a:r>
              <a:rPr lang="ro-RO" b="1" dirty="0"/>
              <a:t>î</a:t>
            </a:r>
            <a:r>
              <a:rPr lang="en-US" b="1" dirty="0" err="1"/>
              <a:t>nc</a:t>
            </a:r>
            <a:r>
              <a:rPr lang="ro-RO" b="1" dirty="0"/>
              <a:t>ă</a:t>
            </a:r>
            <a:r>
              <a:rPr lang="en-US" b="1" dirty="0" err="1"/>
              <a:t>lzire</a:t>
            </a:r>
            <a:r>
              <a:rPr lang="en-US" b="1" dirty="0"/>
              <a:t> </a:t>
            </a:r>
            <a:r>
              <a:rPr lang="ro-RO" b="1" dirty="0"/>
              <a:t>î</a:t>
            </a:r>
            <a:r>
              <a:rPr lang="en-US" b="1" dirty="0"/>
              <a:t>n </a:t>
            </a:r>
            <a:r>
              <a:rPr lang="en-US" b="1" dirty="0" err="1"/>
              <a:t>pardoseal</a:t>
            </a:r>
            <a:r>
              <a:rPr lang="ro-RO" b="1" dirty="0"/>
              <a:t>ă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5753" y="1184743"/>
            <a:ext cx="46838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unitate</a:t>
            </a:r>
            <a:r>
              <a:rPr lang="en-US" dirty="0"/>
              <a:t> de control MAGNUM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compactă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realizată</a:t>
            </a:r>
            <a:r>
              <a:rPr lang="en-US" dirty="0"/>
              <a:t> din </a:t>
            </a:r>
            <a:r>
              <a:rPr lang="en-US" dirty="0" err="1"/>
              <a:t>oțel</a:t>
            </a:r>
            <a:r>
              <a:rPr lang="en-US" dirty="0"/>
              <a:t> </a:t>
            </a:r>
            <a:r>
              <a:rPr lang="en-US" dirty="0" err="1"/>
              <a:t>galvanizat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acoperit</a:t>
            </a:r>
            <a:r>
              <a:rPr lang="en-US" dirty="0"/>
              <a:t> cu </a:t>
            </a:r>
            <a:r>
              <a:rPr lang="en-US" dirty="0" err="1"/>
              <a:t>epoxi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MAGNUM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ofere</a:t>
            </a:r>
            <a:r>
              <a:rPr lang="en-US" dirty="0"/>
              <a:t> o </a:t>
            </a:r>
            <a:r>
              <a:rPr lang="en-US" dirty="0" err="1"/>
              <a:t>garanție</a:t>
            </a:r>
            <a:r>
              <a:rPr lang="en-US" dirty="0"/>
              <a:t> de 5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carcasa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</a:t>
            </a:r>
            <a:r>
              <a:rPr lang="en-US" dirty="0" err="1"/>
              <a:t>distribuitor</a:t>
            </a:r>
            <a:r>
              <a:rPr lang="en-US" dirty="0"/>
              <a:t>. </a:t>
            </a:r>
            <a:r>
              <a:rPr lang="en-US" dirty="0" err="1"/>
              <a:t>Distribuitorul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echipat</a:t>
            </a:r>
            <a:r>
              <a:rPr lang="en-US" dirty="0"/>
              <a:t> standard cu o </a:t>
            </a:r>
            <a:r>
              <a:rPr lang="en-US" dirty="0" err="1"/>
              <a:t>pompă</a:t>
            </a:r>
            <a:r>
              <a:rPr lang="en-US" dirty="0"/>
              <a:t> </a:t>
            </a:r>
            <a:r>
              <a:rPr lang="en-US" dirty="0" err="1"/>
              <a:t>Grundfos</a:t>
            </a:r>
            <a:r>
              <a:rPr lang="en-US" dirty="0"/>
              <a:t> ALPHA2 L. Standard cu o </a:t>
            </a:r>
            <a:r>
              <a:rPr lang="en-US" dirty="0" err="1"/>
              <a:t>conexiune</a:t>
            </a:r>
            <a:r>
              <a:rPr lang="en-US" dirty="0"/>
              <a:t> </a:t>
            </a:r>
            <a:r>
              <a:rPr lang="en-US" dirty="0" err="1"/>
              <a:t>superioară</a:t>
            </a:r>
            <a:r>
              <a:rPr lang="en-US" dirty="0"/>
              <a:t> </a:t>
            </a:r>
            <a:r>
              <a:rPr lang="en-US" dirty="0" err="1"/>
              <a:t>primară</a:t>
            </a:r>
            <a:r>
              <a:rPr lang="en-US" dirty="0"/>
              <a:t>. 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pompă</a:t>
            </a:r>
            <a:r>
              <a:rPr lang="en-US" dirty="0"/>
              <a:t> are o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se </a:t>
            </a:r>
            <a:r>
              <a:rPr lang="en-US" dirty="0" err="1"/>
              <a:t>adaptează</a:t>
            </a:r>
            <a:r>
              <a:rPr lang="en-US" dirty="0"/>
              <a:t>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grupurile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închise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eventual post-control (actuator).</a:t>
            </a:r>
          </a:p>
          <a:p>
            <a:r>
              <a:rPr lang="en-US" dirty="0" err="1"/>
              <a:t>Distribuitorul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neutru</a:t>
            </a:r>
            <a:r>
              <a:rPr lang="en-US" dirty="0"/>
              <a:t> </a:t>
            </a:r>
            <a:r>
              <a:rPr lang="en-US" dirty="0" err="1"/>
              <a:t>hidraulic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</a:t>
            </a:r>
            <a:r>
              <a:rPr lang="en-US" dirty="0" err="1"/>
              <a:t>distribuitor</a:t>
            </a:r>
            <a:r>
              <a:rPr lang="en-US" dirty="0"/>
              <a:t> nu are </a:t>
            </a:r>
            <a:r>
              <a:rPr lang="en-US" dirty="0" err="1"/>
              <a:t>nicio</a:t>
            </a:r>
            <a:r>
              <a:rPr lang="en-US" dirty="0"/>
              <a:t> </a:t>
            </a:r>
            <a:r>
              <a:rPr lang="en-US" dirty="0" err="1"/>
              <a:t>influență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circuitului</a:t>
            </a:r>
            <a:r>
              <a:rPr lang="en-US" dirty="0"/>
              <a:t> </a:t>
            </a:r>
            <a:r>
              <a:rPr lang="en-US" dirty="0" err="1"/>
              <a:t>primar</a:t>
            </a:r>
            <a:r>
              <a:rPr lang="en-US" dirty="0"/>
              <a:t>.  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264" y="523985"/>
            <a:ext cx="59205" cy="1532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34" y="2478152"/>
            <a:ext cx="5171013" cy="30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361" y="-80585"/>
            <a:ext cx="12242435" cy="7019170"/>
            <a:chOff x="-1" y="-78940"/>
            <a:chExt cx="12242435" cy="7019170"/>
          </a:xfrm>
        </p:grpSpPr>
        <p:sp>
          <p:nvSpPr>
            <p:cNvPr id="4" name="Rectangle 3"/>
            <p:cNvSpPr/>
            <p:nvPr/>
          </p:nvSpPr>
          <p:spPr>
            <a:xfrm>
              <a:off x="-1" y="-78940"/>
              <a:ext cx="12242435" cy="701917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2" y="78941"/>
              <a:ext cx="1753365" cy="124332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-6361" y="6301946"/>
            <a:ext cx="12198360" cy="556054"/>
            <a:chOff x="-6361" y="6301946"/>
            <a:chExt cx="12198360" cy="556054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10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723752" y="2654344"/>
            <a:ext cx="878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SOLUTII DE MONTAJ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972796" y="4989087"/>
            <a:ext cx="624949" cy="656751"/>
            <a:chOff x="10972796" y="4989087"/>
            <a:chExt cx="624949" cy="656751"/>
          </a:xfrm>
        </p:grpSpPr>
        <p:sp>
          <p:nvSpPr>
            <p:cNvPr id="15" name="Action Button: Home 14">
              <a:hlinkClick r:id="rId4" action="ppaction://hlinksldjump" highlightClick="1"/>
            </p:cNvPr>
            <p:cNvSpPr/>
            <p:nvPr/>
          </p:nvSpPr>
          <p:spPr>
            <a:xfrm>
              <a:off x="10972796" y="4989087"/>
              <a:ext cx="513117" cy="430651"/>
            </a:xfrm>
            <a:prstGeom prst="actionButtonHom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972796" y="5399617"/>
              <a:ext cx="6249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cuprins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0954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2616" y="3429000"/>
            <a:ext cx="5125683" cy="22876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9430" y="612949"/>
            <a:ext cx="6124507" cy="13542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pPr algn="ctr"/>
            <a:r>
              <a:rPr lang="en-US" sz="3200" b="1" dirty="0"/>
              <a:t>MAGNUM </a:t>
            </a:r>
            <a:r>
              <a:rPr lang="en-US" sz="3200" dirty="0"/>
              <a:t>Premium Synthetic Pro</a:t>
            </a:r>
            <a:endParaRPr lang="en-US" sz="3200" b="1" dirty="0"/>
          </a:p>
          <a:p>
            <a:pPr algn="ctr"/>
            <a:r>
              <a:rPr lang="en-US" b="1" dirty="0" err="1"/>
              <a:t>Distribuitor</a:t>
            </a:r>
            <a:r>
              <a:rPr lang="en-US" b="1" dirty="0"/>
              <a:t> de </a:t>
            </a:r>
            <a:r>
              <a:rPr lang="ro-RO" b="1" dirty="0"/>
              <a:t>î</a:t>
            </a:r>
            <a:r>
              <a:rPr lang="en-US" b="1" dirty="0" err="1"/>
              <a:t>nc</a:t>
            </a:r>
            <a:r>
              <a:rPr lang="ro-RO" b="1" dirty="0"/>
              <a:t>ă</a:t>
            </a:r>
            <a:r>
              <a:rPr lang="en-US" b="1" dirty="0" err="1"/>
              <a:t>lzire</a:t>
            </a:r>
            <a:r>
              <a:rPr lang="en-US" b="1" dirty="0"/>
              <a:t> </a:t>
            </a:r>
            <a:r>
              <a:rPr lang="ro-RO" b="1" dirty="0"/>
              <a:t>î</a:t>
            </a:r>
            <a:r>
              <a:rPr lang="en-US" b="1" dirty="0"/>
              <a:t>n </a:t>
            </a:r>
            <a:r>
              <a:rPr lang="en-US" b="1" dirty="0" err="1"/>
              <a:t>pardoseal</a:t>
            </a:r>
            <a:r>
              <a:rPr lang="ro-RO" b="1" dirty="0"/>
              <a:t>ă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3540" y="3685319"/>
            <a:ext cx="46838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unitate</a:t>
            </a:r>
            <a:r>
              <a:rPr lang="en-US" dirty="0"/>
              <a:t> de control </a:t>
            </a:r>
            <a:r>
              <a:rPr lang="en-US" dirty="0" err="1"/>
              <a:t>profesională</a:t>
            </a:r>
            <a:r>
              <a:rPr lang="en-US" dirty="0"/>
              <a:t> MAGNUM premium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compactă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constă</a:t>
            </a:r>
            <a:r>
              <a:rPr lang="en-US" dirty="0"/>
              <a:t> din </a:t>
            </a:r>
            <a:r>
              <a:rPr lang="en-US" dirty="0" err="1"/>
              <a:t>elemente</a:t>
            </a:r>
            <a:r>
              <a:rPr lang="en-US" dirty="0"/>
              <a:t> separate din plastic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interconectate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tije</a:t>
            </a:r>
            <a:r>
              <a:rPr lang="en-US" dirty="0"/>
              <a:t> </a:t>
            </a:r>
            <a:r>
              <a:rPr lang="en-US" dirty="0" err="1"/>
              <a:t>filetate</a:t>
            </a:r>
            <a:r>
              <a:rPr lang="en-US" dirty="0"/>
              <a:t>. Ca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distribuitorul</a:t>
            </a:r>
            <a:r>
              <a:rPr lang="en-US" dirty="0"/>
              <a:t> are o </a:t>
            </a:r>
            <a:r>
              <a:rPr lang="en-US" dirty="0" err="1"/>
              <a:t>structură</a:t>
            </a:r>
            <a:r>
              <a:rPr lang="en-US" dirty="0"/>
              <a:t> </a:t>
            </a:r>
            <a:r>
              <a:rPr lang="en-US" dirty="0" err="1"/>
              <a:t>modulară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264" y="523985"/>
            <a:ext cx="59205" cy="1532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5" y="3095075"/>
            <a:ext cx="4923792" cy="25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430" y="4432732"/>
            <a:ext cx="11308299" cy="16909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9430" y="612949"/>
            <a:ext cx="625607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MAGNUM </a:t>
            </a:r>
            <a:r>
              <a:rPr lang="en-US" sz="3200" dirty="0"/>
              <a:t>Premium Synthetic Pro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6738" y="1737965"/>
            <a:ext cx="5759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Elementele</a:t>
            </a:r>
            <a:r>
              <a:rPr lang="en-US" dirty="0"/>
              <a:t> </a:t>
            </a:r>
            <a:r>
              <a:rPr lang="en-US" dirty="0" err="1"/>
              <a:t>individuale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realizate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-un plastic din </a:t>
            </a:r>
            <a:r>
              <a:rPr lang="en-US" dirty="0" err="1"/>
              <a:t>poliamidă</a:t>
            </a:r>
            <a:r>
              <a:rPr lang="en-US" dirty="0"/>
              <a:t> </a:t>
            </a:r>
            <a:r>
              <a:rPr lang="en-US" dirty="0" err="1"/>
              <a:t>armat</a:t>
            </a:r>
            <a:r>
              <a:rPr lang="en-US" dirty="0"/>
              <a:t> cu </a:t>
            </a:r>
            <a:r>
              <a:rPr lang="en-US" dirty="0" err="1"/>
              <a:t>fibră</a:t>
            </a:r>
            <a:r>
              <a:rPr lang="en-US" dirty="0"/>
              <a:t> de </a:t>
            </a:r>
            <a:r>
              <a:rPr lang="en-US" dirty="0" err="1"/>
              <a:t>sticlă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potrivit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temperaturi</a:t>
            </a:r>
            <a:r>
              <a:rPr lang="en-US" dirty="0"/>
              <a:t> </a:t>
            </a:r>
            <a:r>
              <a:rPr lang="en-US" dirty="0" err="1"/>
              <a:t>înalte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scăzute</a:t>
            </a:r>
            <a:r>
              <a:rPr lang="en-US" dirty="0"/>
              <a:t>. </a:t>
            </a:r>
            <a:r>
              <a:rPr lang="en-US" dirty="0" err="1"/>
              <a:t>Elementele</a:t>
            </a:r>
            <a:r>
              <a:rPr lang="en-US" dirty="0"/>
              <a:t> au o </a:t>
            </a:r>
            <a:r>
              <a:rPr lang="en-US" dirty="0" err="1"/>
              <a:t>construcție</a:t>
            </a:r>
            <a:r>
              <a:rPr lang="en-US" dirty="0"/>
              <a:t> cu </a:t>
            </a:r>
            <a:r>
              <a:rPr lang="en-US" dirty="0" err="1"/>
              <a:t>pereți</a:t>
            </a:r>
            <a:r>
              <a:rPr lang="en-US" dirty="0"/>
              <a:t> </a:t>
            </a:r>
            <a:r>
              <a:rPr lang="en-US" dirty="0" err="1"/>
              <a:t>dubli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se </a:t>
            </a:r>
            <a:r>
              <a:rPr lang="en-US" dirty="0" err="1"/>
              <a:t>formează</a:t>
            </a:r>
            <a:r>
              <a:rPr lang="en-US" dirty="0"/>
              <a:t> automat un </a:t>
            </a:r>
            <a:r>
              <a:rPr lang="en-US" dirty="0" err="1"/>
              <a:t>strat</a:t>
            </a:r>
            <a:r>
              <a:rPr lang="en-US" dirty="0"/>
              <a:t> de </a:t>
            </a:r>
            <a:r>
              <a:rPr lang="en-US" dirty="0" err="1"/>
              <a:t>izolație</a:t>
            </a:r>
            <a:r>
              <a:rPr lang="en-US" dirty="0"/>
              <a:t>.</a:t>
            </a:r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face ca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distribuitor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extrem</a:t>
            </a:r>
            <a:r>
              <a:rPr lang="en-US" dirty="0"/>
              <a:t> de </a:t>
            </a:r>
            <a:r>
              <a:rPr lang="en-US" dirty="0" err="1"/>
              <a:t>potrivit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răcire</a:t>
            </a:r>
            <a:r>
              <a:rPr lang="en-US" dirty="0"/>
              <a:t>. 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en-US" dirty="0"/>
              <a:t> </a:t>
            </a:r>
            <a:r>
              <a:rPr lang="en-US" dirty="0" err="1"/>
              <a:t>izolator</a:t>
            </a:r>
            <a:r>
              <a:rPr lang="en-US" dirty="0"/>
              <a:t>, </a:t>
            </a:r>
            <a:r>
              <a:rPr lang="en-US" dirty="0" err="1"/>
              <a:t>practic</a:t>
            </a:r>
            <a:r>
              <a:rPr lang="en-US" dirty="0"/>
              <a:t> nu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condens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distribuitor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20" y="1782449"/>
            <a:ext cx="4923792" cy="2503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720" y="4555011"/>
            <a:ext cx="11175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Termostatul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avansat</a:t>
            </a:r>
            <a:r>
              <a:rPr lang="en-US" dirty="0"/>
              <a:t> </a:t>
            </a:r>
            <a:r>
              <a:rPr lang="en-US" dirty="0" err="1"/>
              <a:t>ține</a:t>
            </a:r>
            <a:r>
              <a:rPr lang="en-US" dirty="0"/>
              <a:t> </a:t>
            </a:r>
            <a:r>
              <a:rPr lang="en-US" dirty="0" err="1"/>
              <a:t>cont</a:t>
            </a:r>
            <a:r>
              <a:rPr lang="en-US" dirty="0"/>
              <a:t> de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podeaua</a:t>
            </a:r>
            <a:r>
              <a:rPr lang="en-US" dirty="0"/>
              <a:t> </a:t>
            </a:r>
            <a:r>
              <a:rPr lang="en-US" dirty="0" err="1"/>
              <a:t>dumneavoastră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potrivită</a:t>
            </a:r>
            <a:r>
              <a:rPr lang="en-US" dirty="0"/>
              <a:t> la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dorit</a:t>
            </a:r>
            <a:r>
              <a:rPr lang="en-US" dirty="0"/>
              <a:t>.</a:t>
            </a:r>
          </a:p>
          <a:p>
            <a:r>
              <a:rPr lang="en-US" dirty="0"/>
              <a:t>MAGNUM Mat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disponibil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22 de </a:t>
            </a:r>
            <a:r>
              <a:rPr lang="en-US" dirty="0" err="1"/>
              <a:t>dimensiuni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, de la 0,75 la 25 m². 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cablul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conectat</a:t>
            </a:r>
            <a:r>
              <a:rPr lang="en-US" dirty="0"/>
              <a:t> la </a:t>
            </a:r>
            <a:r>
              <a:rPr lang="en-US" dirty="0" err="1"/>
              <a:t>covoraș</a:t>
            </a:r>
            <a:r>
              <a:rPr lang="en-US" dirty="0"/>
              <a:t> la </a:t>
            </a:r>
            <a:r>
              <a:rPr lang="en-US" dirty="0" err="1"/>
              <a:t>capăt</a:t>
            </a:r>
            <a:r>
              <a:rPr lang="en-US" dirty="0"/>
              <a:t>,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un </a:t>
            </a:r>
            <a:r>
              <a:rPr lang="en-US" dirty="0" err="1"/>
              <a:t>cablu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o parte,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atașat</a:t>
            </a:r>
            <a:r>
              <a:rPr lang="en-US" dirty="0"/>
              <a:t> </a:t>
            </a:r>
            <a:r>
              <a:rPr lang="en-US" dirty="0" err="1"/>
              <a:t>invizibil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conexiuni</a:t>
            </a:r>
            <a:r>
              <a:rPr lang="en-US" dirty="0"/>
              <a:t> </a:t>
            </a:r>
            <a:r>
              <a:rPr lang="en-US" dirty="0" err="1"/>
              <a:t>unice</a:t>
            </a:r>
            <a:r>
              <a:rPr lang="en-US" dirty="0"/>
              <a:t>. 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nu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făcută</a:t>
            </a:r>
            <a:r>
              <a:rPr lang="en-US" dirty="0"/>
              <a:t> </a:t>
            </a:r>
            <a:r>
              <a:rPr lang="en-US" dirty="0" err="1"/>
              <a:t>nicio</a:t>
            </a:r>
            <a:r>
              <a:rPr lang="en-US" dirty="0"/>
              <a:t> </a:t>
            </a:r>
            <a:r>
              <a:rPr lang="en-US" dirty="0" err="1"/>
              <a:t>revenire</a:t>
            </a:r>
            <a:r>
              <a:rPr lang="en-US" dirty="0"/>
              <a:t> la </a:t>
            </a:r>
            <a:r>
              <a:rPr lang="en-US" dirty="0" err="1"/>
              <a:t>termostat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361" y="-80585"/>
            <a:ext cx="12242435" cy="7019170"/>
            <a:chOff x="-1" y="-78940"/>
            <a:chExt cx="12242435" cy="7019170"/>
          </a:xfrm>
        </p:grpSpPr>
        <p:sp>
          <p:nvSpPr>
            <p:cNvPr id="3" name="Rectangle 2"/>
            <p:cNvSpPr/>
            <p:nvPr/>
          </p:nvSpPr>
          <p:spPr>
            <a:xfrm>
              <a:off x="-1" y="-78940"/>
              <a:ext cx="12242435" cy="701917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2" y="78941"/>
              <a:ext cx="1753365" cy="124332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-6361" y="6301946"/>
            <a:ext cx="12198360" cy="556054"/>
            <a:chOff x="-6361" y="6301946"/>
            <a:chExt cx="12198360" cy="55605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9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60223" y="2463570"/>
            <a:ext cx="10071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dirty="0"/>
              <a:t>DISTRIBUITOARE/COLECTOARE</a:t>
            </a:r>
            <a:endParaRPr lang="en-US" sz="6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972796" y="4989087"/>
            <a:ext cx="624949" cy="656751"/>
            <a:chOff x="10972796" y="4989087"/>
            <a:chExt cx="624949" cy="656751"/>
          </a:xfrm>
        </p:grpSpPr>
        <p:sp>
          <p:nvSpPr>
            <p:cNvPr id="13" name="Action Button: Home 12">
              <a:hlinkClick r:id="rId4" action="ppaction://hlinksldjump" highlightClick="1"/>
            </p:cNvPr>
            <p:cNvSpPr/>
            <p:nvPr/>
          </p:nvSpPr>
          <p:spPr>
            <a:xfrm>
              <a:off x="10972796" y="4989087"/>
              <a:ext cx="513117" cy="430651"/>
            </a:xfrm>
            <a:prstGeom prst="actionButtonHom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72796" y="5399617"/>
              <a:ext cx="6249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cuprins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8881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63977" y="2045888"/>
            <a:ext cx="4210187" cy="37233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0" y="407862"/>
            <a:ext cx="835459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MAGNUM Premium Stainless Steel Open LT</a:t>
            </a:r>
            <a:endParaRPr lang="ro-RO" sz="3200" b="1" dirty="0"/>
          </a:p>
          <a:p>
            <a:r>
              <a:rPr lang="ro-RO" b="1" dirty="0"/>
              <a:t>         </a:t>
            </a:r>
            <a:r>
              <a:rPr lang="en-US" b="1" dirty="0" err="1"/>
              <a:t>Distribuitor</a:t>
            </a:r>
            <a:r>
              <a:rPr lang="en-US" b="1" dirty="0"/>
              <a:t> de </a:t>
            </a:r>
            <a:r>
              <a:rPr lang="en-US" b="1" dirty="0" err="1"/>
              <a:t>incalzire</a:t>
            </a:r>
            <a:r>
              <a:rPr lang="en-US" b="1" dirty="0"/>
              <a:t> in </a:t>
            </a:r>
            <a:r>
              <a:rPr lang="en-US" b="1" dirty="0" err="1"/>
              <a:t>pardoseala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59206" cy="1302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50" y="1918603"/>
            <a:ext cx="4128266" cy="3723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0249" y="2499798"/>
            <a:ext cx="33813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Colectorul</a:t>
            </a:r>
            <a:r>
              <a:rPr lang="en-US" dirty="0"/>
              <a:t> </a:t>
            </a:r>
            <a:r>
              <a:rPr lang="en-US" dirty="0" err="1"/>
              <a:t>deschis</a:t>
            </a:r>
            <a:r>
              <a:rPr lang="en-US" dirty="0"/>
              <a:t> MAGNUM Premium Stainless Steel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instalații</a:t>
            </a:r>
            <a:r>
              <a:rPr lang="en-US" dirty="0"/>
              <a:t> cu </a:t>
            </a:r>
            <a:r>
              <a:rPr lang="en-US" dirty="0" err="1"/>
              <a:t>temperaturi</a:t>
            </a:r>
            <a:r>
              <a:rPr lang="en-US" dirty="0"/>
              <a:t> </a:t>
            </a:r>
            <a:r>
              <a:rPr lang="en-US" dirty="0" err="1"/>
              <a:t>scăzute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fabricat</a:t>
            </a:r>
            <a:r>
              <a:rPr lang="en-US" dirty="0"/>
              <a:t> din </a:t>
            </a:r>
            <a:r>
              <a:rPr lang="en-US" dirty="0" err="1"/>
              <a:t>oțel</a:t>
            </a:r>
            <a:r>
              <a:rPr lang="en-US" dirty="0"/>
              <a:t> </a:t>
            </a:r>
            <a:r>
              <a:rPr lang="en-US" dirty="0" err="1"/>
              <a:t>inoxidabil</a:t>
            </a:r>
            <a:r>
              <a:rPr lang="en-US" dirty="0"/>
              <a:t> 4301 de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calitate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echipat</a:t>
            </a:r>
            <a:r>
              <a:rPr lang="en-US" dirty="0"/>
              <a:t> standard cu </a:t>
            </a:r>
            <a:r>
              <a:rPr lang="en-US" dirty="0" err="1"/>
              <a:t>supape</a:t>
            </a:r>
            <a:r>
              <a:rPr lang="en-US" dirty="0"/>
              <a:t> cu </a:t>
            </a:r>
            <a:r>
              <a:rPr lang="en-US" dirty="0" err="1"/>
              <a:t>bilă</a:t>
            </a:r>
            <a:r>
              <a:rPr lang="en-US" dirty="0"/>
              <a:t> de 1 inch, 1 </a:t>
            </a:r>
            <a:r>
              <a:rPr lang="en-US" dirty="0" err="1"/>
              <a:t>aerisire</a:t>
            </a:r>
            <a:r>
              <a:rPr lang="en-US" dirty="0"/>
              <a:t> </a:t>
            </a:r>
            <a:r>
              <a:rPr lang="en-US" dirty="0" err="1"/>
              <a:t>automată</a:t>
            </a:r>
            <a:r>
              <a:rPr lang="en-US" dirty="0"/>
              <a:t>, 2 </a:t>
            </a:r>
            <a:r>
              <a:rPr lang="en-US" dirty="0" err="1"/>
              <a:t>supape</a:t>
            </a:r>
            <a:r>
              <a:rPr lang="en-US" dirty="0"/>
              <a:t> de </a:t>
            </a:r>
            <a:r>
              <a:rPr lang="en-US" dirty="0" err="1"/>
              <a:t>golire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un </a:t>
            </a:r>
            <a:r>
              <a:rPr lang="en-US" dirty="0" err="1"/>
              <a:t>manometru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8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63977" y="2453750"/>
            <a:ext cx="4210187" cy="27300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0" y="407862"/>
            <a:ext cx="7084955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MAGNUM Premium Plastic Open LT</a:t>
            </a:r>
          </a:p>
          <a:p>
            <a:r>
              <a:rPr lang="ro-RO" b="1" dirty="0"/>
              <a:t>         </a:t>
            </a:r>
            <a:r>
              <a:rPr lang="en-US" b="1" dirty="0" err="1"/>
              <a:t>Distribuitor</a:t>
            </a:r>
            <a:r>
              <a:rPr lang="en-US" b="1" dirty="0"/>
              <a:t> de </a:t>
            </a:r>
            <a:r>
              <a:rPr lang="en-US" b="1" dirty="0" err="1"/>
              <a:t>incalzire</a:t>
            </a:r>
            <a:r>
              <a:rPr lang="en-US" b="1" dirty="0"/>
              <a:t> in </a:t>
            </a:r>
            <a:r>
              <a:rPr lang="en-US" b="1" dirty="0" err="1"/>
              <a:t>pardoseala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59206" cy="1302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96828" y="2907660"/>
            <a:ext cx="3381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Colectorul</a:t>
            </a:r>
            <a:r>
              <a:rPr lang="en-US" dirty="0"/>
              <a:t> MAGNUM Premium Plastic Open </a:t>
            </a:r>
            <a:r>
              <a:rPr lang="en-US" dirty="0" err="1"/>
              <a:t>este</a:t>
            </a:r>
            <a:r>
              <a:rPr lang="en-US" dirty="0"/>
              <a:t> format din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individuale</a:t>
            </a:r>
            <a:r>
              <a:rPr lang="en-US" dirty="0"/>
              <a:t> din plastic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conectate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tije</a:t>
            </a:r>
            <a:r>
              <a:rPr lang="en-US" dirty="0"/>
              <a:t> </a:t>
            </a:r>
            <a:r>
              <a:rPr lang="en-US" dirty="0" err="1"/>
              <a:t>filetate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face ca </a:t>
            </a:r>
            <a:r>
              <a:rPr lang="en-US" dirty="0" err="1"/>
              <a:t>colectorul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modular.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65" y="2104569"/>
            <a:ext cx="4342907" cy="39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950" y="407862"/>
            <a:ext cx="7032328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MAGNUM Premium Plastic Open LT</a:t>
            </a:r>
          </a:p>
          <a:p>
            <a:r>
              <a:rPr lang="ro-RO" b="1" dirty="0"/>
              <a:t>         </a:t>
            </a:r>
            <a:r>
              <a:rPr lang="en-US" b="1" dirty="0" err="1"/>
              <a:t>Distribuitor</a:t>
            </a:r>
            <a:r>
              <a:rPr lang="en-US" b="1" dirty="0"/>
              <a:t> de </a:t>
            </a:r>
            <a:r>
              <a:rPr lang="en-US" b="1" dirty="0" err="1"/>
              <a:t>incalzire</a:t>
            </a:r>
            <a:r>
              <a:rPr lang="en-US" b="1" dirty="0"/>
              <a:t> in </a:t>
            </a:r>
            <a:r>
              <a:rPr lang="en-US" b="1" dirty="0" err="1"/>
              <a:t>pardoseala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6777" y="2295867"/>
            <a:ext cx="63009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Elementele</a:t>
            </a:r>
            <a:r>
              <a:rPr lang="en-US" dirty="0"/>
              <a:t> </a:t>
            </a:r>
            <a:r>
              <a:rPr lang="en-US" dirty="0" err="1"/>
              <a:t>individuale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realizate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-un plastic din </a:t>
            </a:r>
            <a:r>
              <a:rPr lang="en-US" dirty="0" err="1"/>
              <a:t>poliamidă</a:t>
            </a:r>
            <a:r>
              <a:rPr lang="en-US" dirty="0"/>
              <a:t> </a:t>
            </a:r>
            <a:r>
              <a:rPr lang="en-US" dirty="0" err="1"/>
              <a:t>armat</a:t>
            </a:r>
            <a:r>
              <a:rPr lang="en-US" dirty="0"/>
              <a:t> cu </a:t>
            </a:r>
            <a:r>
              <a:rPr lang="en-US" dirty="0" err="1"/>
              <a:t>fibră</a:t>
            </a:r>
            <a:r>
              <a:rPr lang="en-US" dirty="0"/>
              <a:t> de </a:t>
            </a:r>
            <a:r>
              <a:rPr lang="en-US" dirty="0" err="1"/>
              <a:t>sticlă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potrivit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temperaturi</a:t>
            </a:r>
            <a:r>
              <a:rPr lang="en-US" dirty="0"/>
              <a:t> </a:t>
            </a:r>
            <a:r>
              <a:rPr lang="en-US" dirty="0" err="1"/>
              <a:t>ridicate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scăzute</a:t>
            </a:r>
            <a:r>
              <a:rPr lang="en-US" dirty="0"/>
              <a:t>. </a:t>
            </a:r>
            <a:r>
              <a:rPr lang="en-US" dirty="0" err="1"/>
              <a:t>Elementele</a:t>
            </a:r>
            <a:r>
              <a:rPr lang="en-US" dirty="0"/>
              <a:t> au o </a:t>
            </a:r>
            <a:r>
              <a:rPr lang="en-US" dirty="0" err="1"/>
              <a:t>construcție</a:t>
            </a:r>
            <a:r>
              <a:rPr lang="en-US" dirty="0"/>
              <a:t> cu </a:t>
            </a:r>
            <a:r>
              <a:rPr lang="en-US" dirty="0" err="1"/>
              <a:t>pereți</a:t>
            </a:r>
            <a:r>
              <a:rPr lang="en-US" dirty="0"/>
              <a:t> </a:t>
            </a:r>
            <a:r>
              <a:rPr lang="en-US" dirty="0" err="1"/>
              <a:t>dubli</a:t>
            </a:r>
            <a:r>
              <a:rPr lang="en-US" dirty="0"/>
              <a:t> care </a:t>
            </a:r>
            <a:r>
              <a:rPr lang="en-US" dirty="0" err="1"/>
              <a:t>formează</a:t>
            </a:r>
            <a:r>
              <a:rPr lang="en-US" dirty="0"/>
              <a:t> automat un </a:t>
            </a:r>
            <a:r>
              <a:rPr lang="en-US" dirty="0" err="1"/>
              <a:t>strat</a:t>
            </a:r>
            <a:r>
              <a:rPr lang="en-US" dirty="0"/>
              <a:t> </a:t>
            </a:r>
            <a:r>
              <a:rPr lang="en-US" dirty="0" err="1"/>
              <a:t>izolator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face ca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extrem</a:t>
            </a:r>
            <a:r>
              <a:rPr lang="en-US" dirty="0"/>
              <a:t> de </a:t>
            </a:r>
            <a:r>
              <a:rPr lang="en-US" dirty="0" err="1"/>
              <a:t>potrivit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încălzire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răcire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en-US" dirty="0"/>
              <a:t> </a:t>
            </a:r>
            <a:r>
              <a:rPr lang="en-US" dirty="0" err="1"/>
              <a:t>izolator</a:t>
            </a:r>
            <a:r>
              <a:rPr lang="en-US" dirty="0"/>
              <a:t> </a:t>
            </a:r>
            <a:r>
              <a:rPr lang="en-US" dirty="0" err="1"/>
              <a:t>elimină</a:t>
            </a:r>
            <a:r>
              <a:rPr lang="en-US" dirty="0"/>
              <a:t> </a:t>
            </a:r>
            <a:r>
              <a:rPr lang="en-US" dirty="0" err="1"/>
              <a:t>practic</a:t>
            </a:r>
            <a:r>
              <a:rPr lang="en-US" dirty="0"/>
              <a:t> </a:t>
            </a:r>
            <a:r>
              <a:rPr lang="en-US" dirty="0" err="1"/>
              <a:t>formarea</a:t>
            </a:r>
            <a:r>
              <a:rPr lang="en-US" dirty="0"/>
              <a:t> </a:t>
            </a:r>
            <a:r>
              <a:rPr lang="en-US" dirty="0" err="1"/>
              <a:t>condensului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din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combinație</a:t>
            </a:r>
            <a:r>
              <a:rPr lang="en-US" dirty="0"/>
              <a:t> cu o </a:t>
            </a:r>
            <a:r>
              <a:rPr lang="en-US" dirty="0" err="1"/>
              <a:t>pompă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, care se </a:t>
            </a:r>
            <a:r>
              <a:rPr lang="en-US" dirty="0" err="1"/>
              <a:t>încălzește</a:t>
            </a:r>
            <a:r>
              <a:rPr lang="en-US" dirty="0"/>
              <a:t> </a:t>
            </a:r>
            <a:r>
              <a:rPr lang="en-US" dirty="0" err="1"/>
              <a:t>iarna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răcește</a:t>
            </a:r>
            <a:r>
              <a:rPr lang="en-US" dirty="0"/>
              <a:t> </a:t>
            </a:r>
            <a:r>
              <a:rPr lang="en-US" dirty="0" err="1"/>
              <a:t>vara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echipat</a:t>
            </a:r>
            <a:r>
              <a:rPr lang="en-US" dirty="0"/>
              <a:t> standard cu </a:t>
            </a:r>
            <a:r>
              <a:rPr lang="en-US" dirty="0" err="1"/>
              <a:t>supape</a:t>
            </a:r>
            <a:r>
              <a:rPr lang="en-US" dirty="0"/>
              <a:t> cu </a:t>
            </a:r>
            <a:r>
              <a:rPr lang="en-US" dirty="0" err="1"/>
              <a:t>bilă</a:t>
            </a:r>
            <a:r>
              <a:rPr lang="en-US" dirty="0"/>
              <a:t> de 1 inch, 2 </a:t>
            </a:r>
            <a:r>
              <a:rPr lang="en-US" dirty="0" err="1"/>
              <a:t>orificii</a:t>
            </a:r>
            <a:r>
              <a:rPr lang="en-US" dirty="0"/>
              <a:t> de </a:t>
            </a:r>
            <a:r>
              <a:rPr lang="en-US" dirty="0" err="1"/>
              <a:t>aerisire</a:t>
            </a:r>
            <a:r>
              <a:rPr lang="en-US" dirty="0"/>
              <a:t> automate, 2 </a:t>
            </a:r>
            <a:r>
              <a:rPr lang="en-US" dirty="0" err="1"/>
              <a:t>supape</a:t>
            </a:r>
            <a:r>
              <a:rPr lang="en-US" dirty="0"/>
              <a:t> de </a:t>
            </a:r>
            <a:r>
              <a:rPr lang="en-US" dirty="0" err="1"/>
              <a:t>scurgere</a:t>
            </a:r>
            <a:r>
              <a:rPr lang="en-US" dirty="0"/>
              <a:t> a </a:t>
            </a:r>
            <a:r>
              <a:rPr lang="en-US" dirty="0" err="1"/>
              <a:t>umplerii</a:t>
            </a:r>
            <a:r>
              <a:rPr lang="en-US" dirty="0"/>
              <a:t>, </a:t>
            </a:r>
            <a:r>
              <a:rPr lang="en-US" dirty="0" err="1"/>
              <a:t>termometru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un </a:t>
            </a:r>
            <a:r>
              <a:rPr lang="en-US" dirty="0" err="1"/>
              <a:t>termomanometru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65" y="2104569"/>
            <a:ext cx="4342907" cy="39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04933" y="2153909"/>
            <a:ext cx="4529308" cy="382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0" y="407862"/>
            <a:ext cx="6933651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Pompă</a:t>
            </a:r>
            <a:r>
              <a:rPr lang="en-US" sz="3200" b="1" dirty="0"/>
              <a:t>/regulator de </a:t>
            </a:r>
            <a:r>
              <a:rPr lang="en-US" sz="3200" b="1" dirty="0" err="1"/>
              <a:t>temperatură</a:t>
            </a:r>
            <a:r>
              <a:rPr lang="ro-RO" b="1" dirty="0"/>
              <a:t> </a:t>
            </a:r>
          </a:p>
          <a:p>
            <a:r>
              <a:rPr lang="ro-RO" b="1" dirty="0"/>
              <a:t>           </a:t>
            </a:r>
            <a:r>
              <a:rPr lang="fr-FR" b="1" dirty="0" err="1"/>
              <a:t>Pentru</a:t>
            </a:r>
            <a:r>
              <a:rPr lang="fr-FR" b="1" dirty="0"/>
              <a:t> </a:t>
            </a:r>
            <a:r>
              <a:rPr lang="fr-FR" b="1" dirty="0" err="1"/>
              <a:t>colectoare</a:t>
            </a:r>
            <a:r>
              <a:rPr lang="fr-FR" b="1" dirty="0"/>
              <a:t> </a:t>
            </a:r>
            <a:r>
              <a:rPr lang="fr-FR" b="1" dirty="0" err="1"/>
              <a:t>deschise</a:t>
            </a:r>
            <a:r>
              <a:rPr lang="fr-FR" b="1" dirty="0"/>
              <a:t> de </a:t>
            </a:r>
            <a:r>
              <a:rPr lang="fr-FR" b="1" dirty="0" err="1"/>
              <a:t>încălzire</a:t>
            </a:r>
            <a:r>
              <a:rPr lang="fr-FR" b="1" dirty="0"/>
              <a:t> </a:t>
            </a:r>
            <a:r>
              <a:rPr lang="fr-FR" b="1" dirty="0" err="1"/>
              <a:t>prin</a:t>
            </a:r>
            <a:r>
              <a:rPr lang="fr-FR" b="1" dirty="0"/>
              <a:t> </a:t>
            </a:r>
            <a:r>
              <a:rPr lang="fr-FR" b="1" dirty="0" err="1"/>
              <a:t>pardoseală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59206" cy="1302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60234" y="2358801"/>
            <a:ext cx="3966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Regulatorul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 face ca MAGNUM Premium Stainless Steel Open LT </a:t>
            </a:r>
            <a:r>
              <a:rPr lang="en-US" dirty="0" err="1"/>
              <a:t>sau</a:t>
            </a:r>
            <a:r>
              <a:rPr lang="en-US" dirty="0"/>
              <a:t> MAGNUM Premium Plastic Open LT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adecvat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 </a:t>
            </a:r>
            <a:r>
              <a:rPr lang="en-US" dirty="0" err="1"/>
              <a:t>înaltă</a:t>
            </a:r>
            <a:r>
              <a:rPr lang="en-US" dirty="0"/>
              <a:t>. </a:t>
            </a:r>
            <a:r>
              <a:rPr lang="en-US" dirty="0" err="1"/>
              <a:t>Regulatorul</a:t>
            </a:r>
            <a:r>
              <a:rPr lang="en-US" dirty="0"/>
              <a:t> </a:t>
            </a:r>
            <a:r>
              <a:rPr lang="en-US" dirty="0" err="1"/>
              <a:t>amestecă</a:t>
            </a:r>
            <a:r>
              <a:rPr lang="en-US" dirty="0"/>
              <a:t> </a:t>
            </a:r>
            <a:r>
              <a:rPr lang="en-US" dirty="0" err="1"/>
              <a:t>înapoi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caldă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 din </a:t>
            </a:r>
            <a:r>
              <a:rPr lang="en-US" dirty="0" err="1"/>
              <a:t>cazan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corectă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.</a:t>
            </a:r>
          </a:p>
          <a:p>
            <a:r>
              <a:rPr lang="en-US" dirty="0" err="1"/>
              <a:t>Controlerul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echipat</a:t>
            </a:r>
            <a:r>
              <a:rPr lang="en-US" dirty="0"/>
              <a:t> standard cu o </a:t>
            </a:r>
            <a:r>
              <a:rPr lang="en-US" dirty="0" err="1"/>
              <a:t>pompă</a:t>
            </a:r>
            <a:r>
              <a:rPr lang="en-US" dirty="0"/>
              <a:t> ALPHA2 L </a:t>
            </a:r>
            <a:r>
              <a:rPr lang="en-US" dirty="0" err="1"/>
              <a:t>eficientă</a:t>
            </a:r>
            <a:r>
              <a:rPr lang="en-US" dirty="0"/>
              <a:t>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energetic.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52" y="2184266"/>
            <a:ext cx="3194918" cy="3888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620" y="1841956"/>
            <a:ext cx="2421885" cy="39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361" y="-80585"/>
            <a:ext cx="12242435" cy="7019170"/>
            <a:chOff x="-1" y="-78940"/>
            <a:chExt cx="12242435" cy="7019170"/>
          </a:xfrm>
        </p:grpSpPr>
        <p:sp>
          <p:nvSpPr>
            <p:cNvPr id="3" name="Rectangle 2"/>
            <p:cNvSpPr/>
            <p:nvPr/>
          </p:nvSpPr>
          <p:spPr>
            <a:xfrm>
              <a:off x="-1" y="-78940"/>
              <a:ext cx="12242435" cy="701917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2" y="78941"/>
              <a:ext cx="1753365" cy="124332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-6361" y="6301946"/>
            <a:ext cx="12198360" cy="556054"/>
            <a:chOff x="-6361" y="6301946"/>
            <a:chExt cx="12198360" cy="55605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9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60223" y="2463570"/>
            <a:ext cx="10071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dirty="0"/>
              <a:t>ACCESORII</a:t>
            </a:r>
            <a:endParaRPr lang="en-US" sz="6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972796" y="4989087"/>
            <a:ext cx="624949" cy="656751"/>
            <a:chOff x="10972796" y="4989087"/>
            <a:chExt cx="624949" cy="656751"/>
          </a:xfrm>
        </p:grpSpPr>
        <p:sp>
          <p:nvSpPr>
            <p:cNvPr id="13" name="Action Button: Home 12">
              <a:hlinkClick r:id="rId4" action="ppaction://hlinksldjump" highlightClick="1"/>
            </p:cNvPr>
            <p:cNvSpPr/>
            <p:nvPr/>
          </p:nvSpPr>
          <p:spPr>
            <a:xfrm>
              <a:off x="10972796" y="4989087"/>
              <a:ext cx="513117" cy="430651"/>
            </a:xfrm>
            <a:prstGeom prst="actionButtonHom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72796" y="5399617"/>
              <a:ext cx="6249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cuprins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3745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36501" y="1827943"/>
            <a:ext cx="7703325" cy="382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1" y="407862"/>
            <a:ext cx="5025909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Bobina</a:t>
            </a:r>
            <a:r>
              <a:rPr lang="en-US" sz="3200" b="1" dirty="0"/>
              <a:t> tub MAGNUM</a:t>
            </a:r>
          </a:p>
          <a:p>
            <a:r>
              <a:rPr lang="ro-RO" dirty="0"/>
              <a:t>            </a:t>
            </a:r>
            <a:r>
              <a:rPr lang="it-IT" b="1" dirty="0"/>
              <a:t>Sisteme de pozitionare si accesorii</a:t>
            </a:r>
          </a:p>
          <a:p>
            <a:r>
              <a:rPr lang="ro-RO" dirty="0"/>
              <a:t>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59206" cy="1302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09859" y="2032835"/>
            <a:ext cx="7145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bobină</a:t>
            </a:r>
            <a:r>
              <a:rPr lang="en-US" dirty="0"/>
              <a:t> de tub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realizată</a:t>
            </a:r>
            <a:r>
              <a:rPr lang="en-US" dirty="0"/>
              <a:t> din </a:t>
            </a:r>
            <a:r>
              <a:rPr lang="en-US" dirty="0" err="1"/>
              <a:t>oțel</a:t>
            </a:r>
            <a:r>
              <a:rPr lang="en-US" dirty="0"/>
              <a:t> </a:t>
            </a:r>
            <a:r>
              <a:rPr lang="en-US" dirty="0" err="1"/>
              <a:t>galvanizat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echipată</a:t>
            </a:r>
            <a:r>
              <a:rPr lang="en-US" dirty="0"/>
              <a:t> cu un </a:t>
            </a:r>
            <a:r>
              <a:rPr lang="en-US" dirty="0" err="1"/>
              <a:t>rulment</a:t>
            </a:r>
            <a:r>
              <a:rPr lang="en-US" dirty="0"/>
              <a:t> </a:t>
            </a:r>
            <a:r>
              <a:rPr lang="en-US" dirty="0" err="1"/>
              <a:t>puternic</a:t>
            </a:r>
            <a:r>
              <a:rPr lang="en-US" dirty="0"/>
              <a:t> cu bile. </a:t>
            </a:r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bobina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potrivită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rolele</a:t>
            </a:r>
            <a:r>
              <a:rPr lang="en-US" dirty="0"/>
              <a:t> </a:t>
            </a:r>
            <a:r>
              <a:rPr lang="en-US" dirty="0" err="1"/>
              <a:t>tubulare</a:t>
            </a:r>
            <a:r>
              <a:rPr lang="en-US" dirty="0"/>
              <a:t> </a:t>
            </a:r>
            <a:r>
              <a:rPr lang="en-US" dirty="0" err="1"/>
              <a:t>obișnuite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montantii</a:t>
            </a:r>
            <a:r>
              <a:rPr lang="en-US" dirty="0"/>
              <a:t> </a:t>
            </a:r>
            <a:r>
              <a:rPr lang="en-US" dirty="0" err="1"/>
              <a:t>miezului</a:t>
            </a:r>
            <a:r>
              <a:rPr lang="en-US" dirty="0"/>
              <a:t> interior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reglabili</a:t>
            </a:r>
            <a:r>
              <a:rPr lang="en-US" dirty="0"/>
              <a:t> manual. 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mulinetă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robustă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are o </a:t>
            </a:r>
            <a:r>
              <a:rPr lang="en-US" dirty="0" err="1"/>
              <a:t>durată</a:t>
            </a:r>
            <a:r>
              <a:rPr lang="en-US" dirty="0"/>
              <a:t> de </a:t>
            </a:r>
            <a:r>
              <a:rPr lang="en-US" dirty="0" err="1"/>
              <a:t>viață</a:t>
            </a:r>
            <a:r>
              <a:rPr lang="en-US" dirty="0"/>
              <a:t> </a:t>
            </a:r>
            <a:r>
              <a:rPr lang="en-US" dirty="0" err="1"/>
              <a:t>lungă</a:t>
            </a:r>
            <a:r>
              <a:rPr lang="en-US" dirty="0"/>
              <a:t>.</a:t>
            </a:r>
          </a:p>
          <a:p>
            <a:r>
              <a:rPr lang="en-US" dirty="0" err="1"/>
              <a:t>Bobina</a:t>
            </a:r>
            <a:r>
              <a:rPr lang="en-US" dirty="0"/>
              <a:t> </a:t>
            </a:r>
            <a:r>
              <a:rPr lang="en-US" dirty="0" err="1"/>
              <a:t>tubului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derularea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a </a:t>
            </a:r>
            <a:r>
              <a:rPr lang="en-US" dirty="0" err="1"/>
              <a:t>tubului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instalării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. </a:t>
            </a:r>
            <a:r>
              <a:rPr lang="en-US" dirty="0" err="1"/>
              <a:t>Aparatul</a:t>
            </a:r>
            <a:r>
              <a:rPr lang="en-US" dirty="0"/>
              <a:t> </a:t>
            </a:r>
            <a:r>
              <a:rPr lang="en-US" dirty="0" err="1"/>
              <a:t>facilitează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accelerează</a:t>
            </a:r>
            <a:r>
              <a:rPr lang="en-US" dirty="0"/>
              <a:t> </a:t>
            </a:r>
            <a:r>
              <a:rPr lang="en-US" dirty="0" err="1"/>
              <a:t>munca</a:t>
            </a:r>
            <a:r>
              <a:rPr lang="en-US" dirty="0"/>
              <a:t> </a:t>
            </a:r>
            <a:r>
              <a:rPr lang="en-US" dirty="0" err="1"/>
              <a:t>instalatorului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confortul</a:t>
            </a:r>
            <a:r>
              <a:rPr lang="en-US" dirty="0"/>
              <a:t> </a:t>
            </a:r>
            <a:r>
              <a:rPr lang="en-US" dirty="0" err="1"/>
              <a:t>muncii</a:t>
            </a:r>
            <a:r>
              <a:rPr lang="en-US" dirty="0"/>
              <a:t> </a:t>
            </a:r>
            <a:r>
              <a:rPr lang="en-US" dirty="0" err="1"/>
              <a:t>acestuia</a:t>
            </a:r>
            <a:r>
              <a:rPr lang="en-US" dirty="0"/>
              <a:t>. </a:t>
            </a:r>
            <a:r>
              <a:rPr lang="en-US" dirty="0" err="1"/>
              <a:t>Bobina</a:t>
            </a:r>
            <a:r>
              <a:rPr lang="en-US" dirty="0"/>
              <a:t> </a:t>
            </a:r>
            <a:r>
              <a:rPr lang="en-US" dirty="0" err="1"/>
              <a:t>tubului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derularea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a </a:t>
            </a:r>
            <a:r>
              <a:rPr lang="en-US" dirty="0" err="1"/>
              <a:t>tubului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instalării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. </a:t>
            </a:r>
            <a:r>
              <a:rPr lang="en-US" dirty="0" err="1"/>
              <a:t>Asamblarea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dezasamblarea</a:t>
            </a:r>
            <a:r>
              <a:rPr lang="en-US" dirty="0"/>
              <a:t> </a:t>
            </a:r>
            <a:r>
              <a:rPr lang="en-US" dirty="0" err="1"/>
              <a:t>ușoară</a:t>
            </a:r>
            <a:r>
              <a:rPr lang="en-US" dirty="0"/>
              <a:t> a </a:t>
            </a:r>
            <a:r>
              <a:rPr lang="en-US" dirty="0" err="1"/>
              <a:t>dispozitivului</a:t>
            </a:r>
            <a:r>
              <a:rPr lang="en-US" dirty="0"/>
              <a:t> </a:t>
            </a:r>
            <a:r>
              <a:rPr lang="en-US" dirty="0" err="1"/>
              <a:t>fac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mutarea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-un </a:t>
            </a:r>
            <a:r>
              <a:rPr lang="en-US" dirty="0" err="1"/>
              <a:t>loc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altul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7" y="1827943"/>
            <a:ext cx="4012834" cy="447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1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0536" y="2153909"/>
            <a:ext cx="4529308" cy="382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1" y="407862"/>
            <a:ext cx="5025909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Magnum – </a:t>
            </a:r>
            <a:r>
              <a:rPr lang="en-US" sz="3200" dirty="0" err="1"/>
              <a:t>EuroConus</a:t>
            </a:r>
            <a:endParaRPr lang="ro-RO" sz="3200" dirty="0"/>
          </a:p>
          <a:p>
            <a:r>
              <a:rPr lang="ro-RO" dirty="0"/>
              <a:t>            </a:t>
            </a:r>
            <a:r>
              <a:rPr lang="en-US" b="1" dirty="0" err="1"/>
              <a:t>Fitinguri</a:t>
            </a:r>
            <a:r>
              <a:rPr lang="en-US" b="1" dirty="0"/>
              <a:t> de </a:t>
            </a:r>
            <a:r>
              <a:rPr lang="en-US" b="1" dirty="0" err="1"/>
              <a:t>conectare</a:t>
            </a:r>
            <a:endParaRPr lang="en-US" b="1" dirty="0"/>
          </a:p>
          <a:p>
            <a:r>
              <a:rPr lang="ro-RO" dirty="0"/>
              <a:t>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59206" cy="1302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3365" y="2497300"/>
            <a:ext cx="3966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Cuplajele</a:t>
            </a:r>
            <a:r>
              <a:rPr lang="en-US" dirty="0"/>
              <a:t> </a:t>
            </a:r>
            <a:r>
              <a:rPr lang="en-US" dirty="0" err="1"/>
              <a:t>Eurocone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fitingurile</a:t>
            </a:r>
            <a:r>
              <a:rPr lang="en-US" dirty="0"/>
              <a:t> </a:t>
            </a:r>
            <a:r>
              <a:rPr lang="en-US" dirty="0" err="1"/>
              <a:t>ideale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conecta</a:t>
            </a:r>
            <a:r>
              <a:rPr lang="en-US" dirty="0"/>
              <a:t> </a:t>
            </a:r>
            <a:r>
              <a:rPr lang="en-US" dirty="0" err="1"/>
              <a:t>conductele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dumneavoastră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la </a:t>
            </a:r>
            <a:r>
              <a:rPr lang="en-US" dirty="0" err="1"/>
              <a:t>colector</a:t>
            </a:r>
            <a:r>
              <a:rPr lang="en-US" dirty="0"/>
              <a:t>. MAGNUM </a:t>
            </a:r>
            <a:r>
              <a:rPr lang="en-US" dirty="0" err="1"/>
              <a:t>furnizează</a:t>
            </a:r>
            <a:r>
              <a:rPr lang="en-US" dirty="0"/>
              <a:t> </a:t>
            </a:r>
            <a:r>
              <a:rPr lang="en-US" dirty="0" err="1"/>
              <a:t>cuplaje</a:t>
            </a:r>
            <a:r>
              <a:rPr lang="en-US" dirty="0"/>
              <a:t> de </a:t>
            </a:r>
            <a:r>
              <a:rPr lang="en-US" dirty="0" err="1"/>
              <a:t>conectare</a:t>
            </a:r>
            <a:r>
              <a:rPr lang="en-US" dirty="0"/>
              <a:t>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potrivite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țevile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MAGNUM Tube cu un </a:t>
            </a:r>
            <a:r>
              <a:rPr lang="en-US" dirty="0" err="1"/>
              <a:t>diametru</a:t>
            </a:r>
            <a:r>
              <a:rPr lang="en-US" dirty="0"/>
              <a:t> de 10 mm, 12 mm, 14 mm, 15 mm, 16 mm, 17 mm, 18 mm </a:t>
            </a:r>
            <a:r>
              <a:rPr lang="en-US" dirty="0" err="1"/>
              <a:t>sau</a:t>
            </a:r>
            <a:r>
              <a:rPr lang="en-US" dirty="0"/>
              <a:t> 20 mm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grosime</a:t>
            </a:r>
            <a:r>
              <a:rPr lang="en-US" dirty="0"/>
              <a:t> a </a:t>
            </a:r>
            <a:r>
              <a:rPr lang="en-US" dirty="0" err="1"/>
              <a:t>peretelui</a:t>
            </a:r>
            <a:r>
              <a:rPr lang="en-US" dirty="0"/>
              <a:t> de </a:t>
            </a:r>
            <a:r>
              <a:rPr lang="en-US" dirty="0" err="1"/>
              <a:t>până</a:t>
            </a:r>
            <a:r>
              <a:rPr lang="en-US" dirty="0"/>
              <a:t> la 2,0 mm ( </a:t>
            </a:r>
            <a:r>
              <a:rPr lang="en-US" dirty="0" err="1"/>
              <a:t>furnizat</a:t>
            </a:r>
            <a:r>
              <a:rPr lang="en-US" dirty="0"/>
              <a:t> la 2 </a:t>
            </a:r>
            <a:r>
              <a:rPr lang="en-US" dirty="0" err="1"/>
              <a:t>bucăți</a:t>
            </a:r>
            <a:r>
              <a:rPr lang="en-US" dirty="0"/>
              <a:t>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88" y="2153909"/>
            <a:ext cx="42957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93479" y="166092"/>
            <a:ext cx="7027588" cy="58823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7172" y="919981"/>
            <a:ext cx="3420533" cy="461665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MAGNUM </a:t>
            </a:r>
            <a:r>
              <a:rPr lang="en-US" sz="2400" b="1" dirty="0" err="1">
                <a:solidFill>
                  <a:srgbClr val="FF0000"/>
                </a:solidFill>
              </a:rPr>
              <a:t>SlimFit</a:t>
            </a:r>
            <a:r>
              <a:rPr lang="en-US" sz="2400" b="1" dirty="0">
                <a:solidFill>
                  <a:srgbClr val="FF0000"/>
                </a:solidFill>
              </a:rPr>
              <a:t> 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06" t="2011" r="6605" b="2275"/>
          <a:stretch/>
        </p:blipFill>
        <p:spPr>
          <a:xfrm>
            <a:off x="175139" y="1905847"/>
            <a:ext cx="2108911" cy="2445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6867" y="350758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 o </a:t>
            </a:r>
            <a:r>
              <a:rPr lang="en-US" dirty="0" err="1"/>
              <a:t>înălțime</a:t>
            </a:r>
            <a:r>
              <a:rPr lang="en-US" dirty="0"/>
              <a:t> de </a:t>
            </a:r>
            <a:r>
              <a:rPr lang="en-US" dirty="0" err="1"/>
              <a:t>instalare</a:t>
            </a:r>
            <a:r>
              <a:rPr lang="en-US" dirty="0"/>
              <a:t> de la 12 mm, </a:t>
            </a:r>
            <a:r>
              <a:rPr lang="en-US" b="1" dirty="0">
                <a:solidFill>
                  <a:srgbClr val="FF0000"/>
                </a:solidFill>
              </a:rPr>
              <a:t>MAGNUM </a:t>
            </a:r>
            <a:r>
              <a:rPr lang="en-US" b="1" dirty="0" err="1">
                <a:solidFill>
                  <a:srgbClr val="FF0000"/>
                </a:solidFill>
              </a:rPr>
              <a:t>Slimfit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joase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de </a:t>
            </a:r>
            <a:r>
              <a:rPr lang="en-US" dirty="0" err="1"/>
              <a:t>acest</a:t>
            </a:r>
            <a:r>
              <a:rPr lang="en-US" dirty="0"/>
              <a:t> gen. 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perete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constă</a:t>
            </a:r>
            <a:r>
              <a:rPr lang="en-US" dirty="0"/>
              <a:t> din </a:t>
            </a:r>
            <a:r>
              <a:rPr lang="en-US" dirty="0" err="1"/>
              <a:t>covorașe</a:t>
            </a:r>
            <a:r>
              <a:rPr lang="en-US" dirty="0"/>
              <a:t> de plastic (</a:t>
            </a:r>
            <a:r>
              <a:rPr lang="en-US" dirty="0" err="1"/>
              <a:t>plăci</a:t>
            </a:r>
            <a:r>
              <a:rPr lang="en-US" dirty="0"/>
              <a:t>)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pur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 </a:t>
            </a:r>
            <a:r>
              <a:rPr lang="en-US" dirty="0" err="1"/>
              <a:t>așezate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. Un tub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de 12 mm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prins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covorașe</a:t>
            </a:r>
            <a:r>
              <a:rPr lang="en-US" dirty="0"/>
              <a:t> cu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ușurință</a:t>
            </a:r>
            <a:r>
              <a:rPr lang="en-US" dirty="0"/>
              <a:t>. </a:t>
            </a:r>
            <a:r>
              <a:rPr lang="en-US" dirty="0" err="1"/>
              <a:t>Înălțimea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 de </a:t>
            </a:r>
            <a:r>
              <a:rPr lang="en-US" dirty="0" err="1"/>
              <a:t>numai</a:t>
            </a:r>
            <a:r>
              <a:rPr lang="en-US" dirty="0"/>
              <a:t> 14 mm face ca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ideal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proiectele</a:t>
            </a:r>
            <a:r>
              <a:rPr lang="en-US" dirty="0"/>
              <a:t> de </a:t>
            </a:r>
            <a:r>
              <a:rPr lang="en-US" dirty="0" err="1"/>
              <a:t>renovare</a:t>
            </a:r>
            <a:r>
              <a:rPr lang="en-US" dirty="0"/>
              <a:t>. </a:t>
            </a:r>
            <a:r>
              <a:rPr lang="en-US" dirty="0" err="1"/>
              <a:t>Instalarea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podea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perete</a:t>
            </a:r>
            <a:r>
              <a:rPr lang="en-US" dirty="0"/>
              <a:t>. </a:t>
            </a:r>
          </a:p>
          <a:p>
            <a:endParaRPr lang="en-US" dirty="0"/>
          </a:p>
          <a:p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/>
              <a:t>deschisă</a:t>
            </a:r>
            <a:r>
              <a:rPr lang="en-US" dirty="0"/>
              <a:t> a </a:t>
            </a:r>
            <a:r>
              <a:rPr lang="en-US" dirty="0" err="1"/>
              <a:t>plăcilor</a:t>
            </a:r>
            <a:r>
              <a:rPr lang="en-US" dirty="0"/>
              <a:t> </a:t>
            </a:r>
            <a:r>
              <a:rPr lang="en-US" dirty="0" err="1"/>
              <a:t>asigură</a:t>
            </a:r>
            <a:r>
              <a:rPr lang="en-US" dirty="0"/>
              <a:t> </a:t>
            </a:r>
            <a:r>
              <a:rPr lang="en-US" dirty="0" err="1"/>
              <a:t>aderența</a:t>
            </a:r>
            <a:r>
              <a:rPr lang="en-US" dirty="0"/>
              <a:t> </a:t>
            </a:r>
            <a:r>
              <a:rPr lang="en-US" dirty="0" err="1"/>
              <a:t>perfectă</a:t>
            </a:r>
            <a:r>
              <a:rPr lang="en-US" dirty="0"/>
              <a:t> a </a:t>
            </a:r>
            <a:r>
              <a:rPr lang="en-US" dirty="0" err="1"/>
              <a:t>podelei</a:t>
            </a:r>
            <a:r>
              <a:rPr lang="en-US" dirty="0"/>
              <a:t> </a:t>
            </a:r>
            <a:r>
              <a:rPr lang="en-US" dirty="0" err="1"/>
              <a:t>turnate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la </a:t>
            </a:r>
            <a:r>
              <a:rPr lang="en-US" dirty="0" err="1"/>
              <a:t>podeaua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perete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principală</a:t>
            </a:r>
            <a:r>
              <a:rPr lang="en-US" dirty="0"/>
              <a:t>. </a:t>
            </a:r>
          </a:p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folosit</a:t>
            </a:r>
            <a:r>
              <a:rPr lang="en-US" dirty="0"/>
              <a:t> ca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/</a:t>
            </a:r>
            <a:r>
              <a:rPr lang="en-US" dirty="0" err="1"/>
              <a:t>răcire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perete</a:t>
            </a:r>
            <a:r>
              <a:rPr lang="en-US" dirty="0"/>
              <a:t>, </a:t>
            </a:r>
            <a:r>
              <a:rPr lang="en-US" dirty="0" err="1"/>
              <a:t>covorașul</a:t>
            </a:r>
            <a:r>
              <a:rPr lang="en-US" dirty="0"/>
              <a:t> </a:t>
            </a:r>
            <a:r>
              <a:rPr lang="en-US" dirty="0" err="1"/>
              <a:t>susține</a:t>
            </a:r>
            <a:r>
              <a:rPr lang="en-US" dirty="0"/>
              <a:t> </a:t>
            </a:r>
            <a:r>
              <a:rPr lang="en-US" dirty="0" err="1"/>
              <a:t>tencuiala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MAGNUM </a:t>
            </a:r>
            <a:r>
              <a:rPr lang="en-US" dirty="0" err="1"/>
              <a:t>Slimfit</a:t>
            </a:r>
            <a:r>
              <a:rPr lang="en-US" dirty="0"/>
              <a:t> se </a:t>
            </a:r>
            <a:r>
              <a:rPr lang="en-US" dirty="0" err="1"/>
              <a:t>comportă</a:t>
            </a:r>
            <a:r>
              <a:rPr lang="en-US" dirty="0"/>
              <a:t> ca o </a:t>
            </a:r>
            <a:r>
              <a:rPr lang="en-US" dirty="0" err="1"/>
              <a:t>armătură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MAGNUM </a:t>
            </a:r>
            <a:r>
              <a:rPr lang="en-US" b="1" dirty="0" err="1">
                <a:solidFill>
                  <a:srgbClr val="FF0000"/>
                </a:solidFill>
              </a:rPr>
              <a:t>Slimfit</a:t>
            </a:r>
            <a:r>
              <a:rPr lang="en-US" b="1" dirty="0">
                <a:solidFill>
                  <a:srgbClr val="FF0000"/>
                </a:solidFill>
              </a:rPr>
              <a:t> 12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dezvoltat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tubul</a:t>
            </a:r>
            <a:r>
              <a:rPr lang="en-US" dirty="0"/>
              <a:t> MAGNUM de 12 mm. </a:t>
            </a:r>
            <a:r>
              <a:rPr lang="en-US" dirty="0" err="1"/>
              <a:t>Tubul</a:t>
            </a:r>
            <a:r>
              <a:rPr lang="en-US" dirty="0"/>
              <a:t> de 12 mm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furnizat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lungimi</a:t>
            </a:r>
            <a:r>
              <a:rPr lang="en-US" dirty="0"/>
              <a:t> de 100 </a:t>
            </a:r>
            <a:r>
              <a:rPr lang="en-US" dirty="0" err="1"/>
              <a:t>și</a:t>
            </a:r>
            <a:r>
              <a:rPr lang="en-US" dirty="0"/>
              <a:t> 300 de </a:t>
            </a:r>
            <a:r>
              <a:rPr lang="en-US" dirty="0" err="1"/>
              <a:t>metri</a:t>
            </a:r>
            <a:r>
              <a:rPr lang="en-US" dirty="0"/>
              <a:t>. </a:t>
            </a:r>
            <a:r>
              <a:rPr lang="en-US" dirty="0" err="1"/>
              <a:t>Lungimea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a </a:t>
            </a:r>
            <a:r>
              <a:rPr lang="en-US" dirty="0" err="1"/>
              <a:t>tubului</a:t>
            </a:r>
            <a:r>
              <a:rPr lang="en-US" dirty="0"/>
              <a:t> per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100 de </a:t>
            </a:r>
            <a:r>
              <a:rPr lang="en-US" dirty="0" err="1"/>
              <a:t>metri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39" y="2878889"/>
            <a:ext cx="2422651" cy="3454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88" y="166092"/>
            <a:ext cx="195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ym typeface="Webdings" panose="05030102010509060703" pitchFamily="18" charset="2"/>
              </a:rPr>
              <a:t> </a:t>
            </a:r>
            <a:r>
              <a:rPr lang="ro-RO" b="1" dirty="0"/>
              <a:t>RENOVARE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29842" y="838899"/>
            <a:ext cx="92279" cy="671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0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0536" y="2153909"/>
            <a:ext cx="4529308" cy="382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1" y="407862"/>
            <a:ext cx="6275809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Magnum – </a:t>
            </a:r>
            <a:r>
              <a:rPr lang="ro-RO" sz="3200" dirty="0"/>
              <a:t>suport pentru viraj</a:t>
            </a:r>
          </a:p>
          <a:p>
            <a:r>
              <a:rPr lang="ro-RO" dirty="0"/>
              <a:t>            </a:t>
            </a:r>
            <a:r>
              <a:rPr lang="ro-RO" b="1" dirty="0"/>
              <a:t>Sisteme și accesorii</a:t>
            </a:r>
            <a:endParaRPr lang="en-US" b="1" dirty="0"/>
          </a:p>
          <a:p>
            <a:r>
              <a:rPr lang="ro-RO" dirty="0"/>
              <a:t>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59206" cy="1302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3365" y="2497300"/>
            <a:ext cx="39667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Suportul</a:t>
            </a:r>
            <a:r>
              <a:rPr lang="en-US" b="1" dirty="0"/>
              <a:t> de </a:t>
            </a:r>
            <a:r>
              <a:rPr lang="en-US" b="1" dirty="0" err="1"/>
              <a:t>îndoire</a:t>
            </a:r>
            <a:r>
              <a:rPr lang="en-US" b="1" dirty="0"/>
              <a:t> la 90°C </a:t>
            </a:r>
            <a:r>
              <a:rPr lang="en-US" b="1" dirty="0" err="1"/>
              <a:t>menține</a:t>
            </a:r>
            <a:r>
              <a:rPr lang="en-US" b="1" dirty="0"/>
              <a:t> </a:t>
            </a:r>
            <a:r>
              <a:rPr lang="en-US" b="1" dirty="0" err="1"/>
              <a:t>țevile</a:t>
            </a:r>
            <a:r>
              <a:rPr lang="en-US" b="1" dirty="0"/>
              <a:t> de </a:t>
            </a:r>
            <a:r>
              <a:rPr lang="en-US" b="1" dirty="0" err="1"/>
              <a:t>încălzire</a:t>
            </a:r>
            <a:r>
              <a:rPr lang="en-US" b="1" dirty="0"/>
              <a:t> la un </a:t>
            </a:r>
            <a:r>
              <a:rPr lang="en-US" b="1" dirty="0" err="1"/>
              <a:t>unghi</a:t>
            </a:r>
            <a:r>
              <a:rPr lang="en-US" b="1" dirty="0"/>
              <a:t> de 90°C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vă</a:t>
            </a:r>
            <a:r>
              <a:rPr lang="en-US" b="1" dirty="0"/>
              <a:t> </a:t>
            </a:r>
            <a:r>
              <a:rPr lang="en-US" b="1" dirty="0" err="1"/>
              <a:t>permite</a:t>
            </a:r>
            <a:r>
              <a:rPr lang="en-US" b="1" dirty="0"/>
              <a:t> </a:t>
            </a:r>
            <a:r>
              <a:rPr lang="en-US" b="1" dirty="0" err="1"/>
              <a:t>să</a:t>
            </a:r>
            <a:r>
              <a:rPr lang="en-US" b="1" dirty="0"/>
              <a:t> </a:t>
            </a:r>
            <a:r>
              <a:rPr lang="en-US" b="1" dirty="0" err="1"/>
              <a:t>procesați</a:t>
            </a:r>
            <a:r>
              <a:rPr lang="en-US" b="1" dirty="0"/>
              <a:t> </a:t>
            </a:r>
            <a:r>
              <a:rPr lang="en-US" b="1" dirty="0" err="1"/>
              <a:t>țevile</a:t>
            </a:r>
            <a:r>
              <a:rPr lang="en-US" b="1" dirty="0"/>
              <a:t> </a:t>
            </a:r>
            <a:r>
              <a:rPr lang="en-US" b="1" dirty="0" err="1"/>
              <a:t>ușor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rapid</a:t>
            </a:r>
            <a:r>
              <a:rPr lang="ro-RO" b="1" dirty="0"/>
              <a:t>.</a:t>
            </a:r>
            <a:endParaRPr lang="en-US" dirty="0"/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suport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potrivit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sustinerea</a:t>
            </a:r>
            <a:r>
              <a:rPr lang="en-US" dirty="0"/>
              <a:t> </a:t>
            </a:r>
            <a:r>
              <a:rPr lang="en-US" dirty="0" err="1"/>
              <a:t>tevilor</a:t>
            </a:r>
            <a:r>
              <a:rPr lang="en-US" dirty="0"/>
              <a:t> in </a:t>
            </a:r>
            <a:r>
              <a:rPr lang="en-US" dirty="0" err="1"/>
              <a:t>colturi</a:t>
            </a:r>
            <a:r>
              <a:rPr lang="en-US" dirty="0"/>
              <a:t> la </a:t>
            </a:r>
            <a:r>
              <a:rPr lang="en-US" dirty="0" err="1"/>
              <a:t>montaj</a:t>
            </a:r>
            <a:r>
              <a:rPr lang="en-US" dirty="0"/>
              <a:t> in </a:t>
            </a:r>
            <a:r>
              <a:rPr lang="en-US" dirty="0" err="1"/>
              <a:t>tavane</a:t>
            </a:r>
            <a:r>
              <a:rPr lang="en-US" dirty="0"/>
              <a:t>, </a:t>
            </a:r>
            <a:r>
              <a:rPr lang="en-US" dirty="0" err="1"/>
              <a:t>pardoseli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suport</a:t>
            </a:r>
            <a:r>
              <a:rPr lang="en-US" dirty="0"/>
              <a:t> de la </a:t>
            </a:r>
            <a:r>
              <a:rPr lang="en-US" dirty="0" err="1"/>
              <a:t>distribuitorul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de </a:t>
            </a:r>
            <a:r>
              <a:rPr lang="en-US" dirty="0" err="1"/>
              <a:t>incalzire</a:t>
            </a:r>
            <a:r>
              <a:rPr lang="en-US" dirty="0"/>
              <a:t> in </a:t>
            </a:r>
            <a:r>
              <a:rPr lang="en-US" dirty="0" err="1"/>
              <a:t>pardoseala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10" y="2600222"/>
            <a:ext cx="35718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0536" y="2153909"/>
            <a:ext cx="4529308" cy="34114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2" y="407862"/>
            <a:ext cx="586136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Magnum – </a:t>
            </a:r>
            <a:r>
              <a:rPr lang="ro-RO" sz="3200" dirty="0"/>
              <a:t>Profil de dilatare </a:t>
            </a:r>
          </a:p>
          <a:p>
            <a:r>
              <a:rPr lang="ro-RO" sz="3200" b="1" dirty="0"/>
              <a:t>      </a:t>
            </a:r>
            <a:r>
              <a:rPr lang="ro-RO" b="1" dirty="0"/>
              <a:t>Sisteme </a:t>
            </a:r>
            <a:r>
              <a:rPr lang="en-US" b="1" dirty="0"/>
              <a:t>de </a:t>
            </a:r>
            <a:r>
              <a:rPr lang="en-US" b="1" dirty="0" err="1"/>
              <a:t>instalare</a:t>
            </a:r>
            <a:r>
              <a:rPr lang="ro-RO" b="1" dirty="0"/>
              <a:t> și accesorii</a:t>
            </a:r>
            <a:r>
              <a:rPr lang="ro-RO" dirty="0"/>
              <a:t>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59206" cy="1302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3365" y="2497300"/>
            <a:ext cx="39667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încăperi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mari</a:t>
            </a:r>
            <a:r>
              <a:rPr lang="en-US" b="1" dirty="0"/>
              <a:t> de 40 m²,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adesea</a:t>
            </a:r>
            <a:r>
              <a:rPr lang="en-US" b="1" dirty="0"/>
              <a:t> </a:t>
            </a:r>
            <a:r>
              <a:rPr lang="en-US" b="1" dirty="0" err="1"/>
              <a:t>necesară</a:t>
            </a:r>
            <a:r>
              <a:rPr lang="en-US" b="1" dirty="0"/>
              <a:t> </a:t>
            </a:r>
            <a:r>
              <a:rPr lang="en-US" b="1" dirty="0" err="1"/>
              <a:t>utilizarea</a:t>
            </a:r>
            <a:r>
              <a:rPr lang="en-US" b="1" dirty="0"/>
              <a:t> </a:t>
            </a:r>
            <a:r>
              <a:rPr lang="en-US" b="1" dirty="0" err="1"/>
              <a:t>profilelor</a:t>
            </a:r>
            <a:r>
              <a:rPr lang="en-US" b="1" dirty="0"/>
              <a:t> de </a:t>
            </a:r>
            <a:r>
              <a:rPr lang="en-US" b="1" dirty="0" err="1"/>
              <a:t>expansiune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podea</a:t>
            </a:r>
            <a:r>
              <a:rPr lang="en-US" b="1" dirty="0"/>
              <a:t>. </a:t>
            </a:r>
            <a:r>
              <a:rPr lang="en-US" b="1" dirty="0" err="1"/>
              <a:t>Chiar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atunci</a:t>
            </a:r>
            <a:r>
              <a:rPr lang="en-US" b="1" dirty="0"/>
              <a:t> </a:t>
            </a:r>
            <a:r>
              <a:rPr lang="en-US" b="1" dirty="0" err="1"/>
              <a:t>când</a:t>
            </a:r>
            <a:r>
              <a:rPr lang="en-US" b="1" dirty="0"/>
              <a:t> o </a:t>
            </a:r>
            <a:r>
              <a:rPr lang="en-US" b="1" dirty="0" err="1"/>
              <a:t>podea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decalată</a:t>
            </a:r>
            <a:r>
              <a:rPr lang="en-US" b="1" dirty="0"/>
              <a:t>, o </a:t>
            </a:r>
            <a:r>
              <a:rPr lang="en-US" b="1" dirty="0" err="1"/>
              <a:t>astfel</a:t>
            </a:r>
            <a:r>
              <a:rPr lang="en-US" b="1" dirty="0"/>
              <a:t> de </a:t>
            </a:r>
            <a:r>
              <a:rPr lang="en-US" b="1" dirty="0" err="1"/>
              <a:t>îmbinare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de </a:t>
            </a:r>
            <a:r>
              <a:rPr lang="en-US" b="1" dirty="0" err="1"/>
              <a:t>obicei</a:t>
            </a:r>
            <a:r>
              <a:rPr lang="en-US" b="1" dirty="0"/>
              <a:t> </a:t>
            </a:r>
            <a:r>
              <a:rPr lang="en-US" b="1" dirty="0" err="1"/>
              <a:t>necesară</a:t>
            </a:r>
            <a:r>
              <a:rPr lang="en-US" b="1" dirty="0"/>
              <a:t>. </a:t>
            </a:r>
            <a:r>
              <a:rPr lang="en-US" b="1" dirty="0" err="1"/>
              <a:t>Profilele</a:t>
            </a:r>
            <a:r>
              <a:rPr lang="en-US" b="1" dirty="0"/>
              <a:t> de </a:t>
            </a:r>
            <a:r>
              <a:rPr lang="en-US" b="1" dirty="0" err="1"/>
              <a:t>expansiune</a:t>
            </a:r>
            <a:r>
              <a:rPr lang="en-US" b="1" dirty="0"/>
              <a:t> </a:t>
            </a:r>
            <a:r>
              <a:rPr lang="en-US" b="1" dirty="0" err="1"/>
              <a:t>previn</a:t>
            </a:r>
            <a:r>
              <a:rPr lang="en-US" b="1" dirty="0"/>
              <a:t> </a:t>
            </a:r>
            <a:r>
              <a:rPr lang="en-US" b="1" dirty="0" err="1"/>
              <a:t>crăparea</a:t>
            </a:r>
            <a:r>
              <a:rPr lang="en-US" b="1" dirty="0"/>
              <a:t> </a:t>
            </a:r>
            <a:r>
              <a:rPr lang="en-US" b="1" dirty="0" err="1"/>
              <a:t>șapei</a:t>
            </a:r>
            <a:r>
              <a:rPr lang="en-US" b="1" dirty="0"/>
              <a:t> din </a:t>
            </a:r>
            <a:r>
              <a:rPr lang="en-US" b="1" dirty="0" err="1"/>
              <a:t>spații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mari</a:t>
            </a:r>
            <a:r>
              <a:rPr lang="en-US" b="1" dirty="0"/>
              <a:t> din </a:t>
            </a:r>
            <a:r>
              <a:rPr lang="en-US" b="1" dirty="0" err="1"/>
              <a:t>cauza</a:t>
            </a:r>
            <a:r>
              <a:rPr lang="en-US" b="1" dirty="0"/>
              <a:t> </a:t>
            </a:r>
            <a:r>
              <a:rPr lang="en-US" b="1" dirty="0" err="1"/>
              <a:t>expansiunii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contracției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68" y="2915849"/>
            <a:ext cx="4643346" cy="19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0536" y="2153909"/>
            <a:ext cx="4529308" cy="34114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2" y="407862"/>
            <a:ext cx="5545604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Izolație</a:t>
            </a:r>
            <a:r>
              <a:rPr lang="en-US" sz="3200" b="1" dirty="0"/>
              <a:t> MAGNUM Edge</a:t>
            </a:r>
          </a:p>
          <a:p>
            <a:r>
              <a:rPr lang="ro-RO" sz="3200" b="1" dirty="0"/>
              <a:t>        </a:t>
            </a:r>
            <a:r>
              <a:rPr lang="ro-RO" b="1" dirty="0"/>
              <a:t>Sisteme </a:t>
            </a:r>
            <a:r>
              <a:rPr lang="en-US" b="1" dirty="0"/>
              <a:t>de </a:t>
            </a:r>
            <a:r>
              <a:rPr lang="en-US" b="1" dirty="0" err="1"/>
              <a:t>pozitionare</a:t>
            </a:r>
            <a:r>
              <a:rPr lang="ro-RO" b="1" dirty="0"/>
              <a:t> și accesorii</a:t>
            </a:r>
            <a:r>
              <a:rPr lang="ro-RO" dirty="0"/>
              <a:t>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59206" cy="1302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3365" y="2497300"/>
            <a:ext cx="3966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Izolarea</a:t>
            </a:r>
            <a:r>
              <a:rPr lang="en-US" b="1" dirty="0"/>
              <a:t> </a:t>
            </a:r>
            <a:r>
              <a:rPr lang="en-US" b="1" dirty="0" err="1"/>
              <a:t>marginilor</a:t>
            </a:r>
            <a:r>
              <a:rPr lang="en-US" b="1" dirty="0"/>
              <a:t> </a:t>
            </a:r>
            <a:r>
              <a:rPr lang="en-US" b="1" dirty="0" err="1"/>
              <a:t>trebuie</a:t>
            </a:r>
            <a:r>
              <a:rPr lang="en-US" b="1" dirty="0"/>
              <a:t> </a:t>
            </a:r>
            <a:r>
              <a:rPr lang="en-US" b="1" dirty="0" err="1"/>
              <a:t>aplicată</a:t>
            </a:r>
            <a:r>
              <a:rPr lang="en-US" b="1" dirty="0"/>
              <a:t> </a:t>
            </a:r>
            <a:r>
              <a:rPr lang="en-US" b="1" dirty="0" err="1"/>
              <a:t>atunci</a:t>
            </a:r>
            <a:r>
              <a:rPr lang="en-US" b="1" dirty="0"/>
              <a:t> </a:t>
            </a:r>
            <a:r>
              <a:rPr lang="en-US" b="1" dirty="0" err="1"/>
              <a:t>când</a:t>
            </a:r>
            <a:r>
              <a:rPr lang="en-US" b="1" dirty="0"/>
              <a:t> se </a:t>
            </a:r>
            <a:r>
              <a:rPr lang="en-US" b="1" dirty="0" err="1"/>
              <a:t>utilizează</a:t>
            </a:r>
            <a:r>
              <a:rPr lang="en-US" b="1" dirty="0"/>
              <a:t> </a:t>
            </a:r>
            <a:r>
              <a:rPr lang="en-US" b="1" dirty="0" err="1"/>
              <a:t>încălzirea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pardoseală</a:t>
            </a:r>
            <a:r>
              <a:rPr lang="en-US" b="1" dirty="0"/>
              <a:t>. </a:t>
            </a:r>
            <a:r>
              <a:rPr lang="en-US" b="1" dirty="0" err="1"/>
              <a:t>Această</a:t>
            </a:r>
            <a:r>
              <a:rPr lang="en-US" b="1" dirty="0"/>
              <a:t> </a:t>
            </a:r>
            <a:r>
              <a:rPr lang="en-US" b="1" dirty="0" err="1"/>
              <a:t>formă</a:t>
            </a:r>
            <a:r>
              <a:rPr lang="en-US" b="1" dirty="0"/>
              <a:t> de </a:t>
            </a:r>
            <a:r>
              <a:rPr lang="en-US" b="1" dirty="0" err="1"/>
              <a:t>izolație</a:t>
            </a:r>
            <a:r>
              <a:rPr lang="en-US" b="1" dirty="0"/>
              <a:t> </a:t>
            </a:r>
            <a:r>
              <a:rPr lang="en-US" b="1" dirty="0" err="1"/>
              <a:t>previne</a:t>
            </a:r>
            <a:r>
              <a:rPr lang="en-US" b="1" dirty="0"/>
              <a:t> </a:t>
            </a:r>
            <a:r>
              <a:rPr lang="en-US" b="1" dirty="0" err="1"/>
              <a:t>pierderile</a:t>
            </a:r>
            <a:r>
              <a:rPr lang="en-US" b="1" dirty="0"/>
              <a:t> </a:t>
            </a:r>
            <a:r>
              <a:rPr lang="en-US" b="1" dirty="0" err="1"/>
              <a:t>nedorite</a:t>
            </a:r>
            <a:r>
              <a:rPr lang="en-US" b="1" dirty="0"/>
              <a:t> de </a:t>
            </a:r>
            <a:r>
              <a:rPr lang="en-US" b="1" dirty="0" err="1"/>
              <a:t>căldură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absoarbe</a:t>
            </a:r>
            <a:r>
              <a:rPr lang="en-US" b="1" dirty="0"/>
              <a:t> </a:t>
            </a:r>
            <a:r>
              <a:rPr lang="en-US" b="1" dirty="0" err="1"/>
              <a:t>dilatarea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contracția</a:t>
            </a:r>
            <a:r>
              <a:rPr lang="en-US" b="1" dirty="0"/>
              <a:t> </a:t>
            </a:r>
            <a:r>
              <a:rPr lang="en-US" b="1" dirty="0" err="1"/>
              <a:t>podelei</a:t>
            </a:r>
            <a:r>
              <a:rPr lang="en-US" b="1" dirty="0"/>
              <a:t>. </a:t>
            </a:r>
            <a:r>
              <a:rPr lang="en-US" b="1" dirty="0" err="1"/>
              <a:t>Izolarea</a:t>
            </a:r>
            <a:r>
              <a:rPr lang="en-US" b="1" dirty="0"/>
              <a:t> </a:t>
            </a:r>
            <a:r>
              <a:rPr lang="en-US" b="1" dirty="0" err="1"/>
              <a:t>marginilor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asigura</a:t>
            </a:r>
            <a:r>
              <a:rPr lang="en-US" b="1" dirty="0"/>
              <a:t>, de </a:t>
            </a:r>
            <a:r>
              <a:rPr lang="en-US" b="1" dirty="0" err="1"/>
              <a:t>asemenea</a:t>
            </a:r>
            <a:r>
              <a:rPr lang="en-US" b="1" dirty="0"/>
              <a:t>, </a:t>
            </a:r>
            <a:r>
              <a:rPr lang="en-US" b="1" dirty="0" err="1"/>
              <a:t>că</a:t>
            </a:r>
            <a:r>
              <a:rPr lang="en-US" b="1" dirty="0"/>
              <a:t> nu se </a:t>
            </a:r>
            <a:r>
              <a:rPr lang="en-US" b="1" dirty="0" err="1"/>
              <a:t>formează</a:t>
            </a:r>
            <a:r>
              <a:rPr lang="en-US" b="1" dirty="0"/>
              <a:t> </a:t>
            </a:r>
            <a:r>
              <a:rPr lang="en-US" b="1" dirty="0" err="1"/>
              <a:t>punți</a:t>
            </a:r>
            <a:r>
              <a:rPr lang="en-US" b="1" dirty="0"/>
              <a:t> </a:t>
            </a:r>
            <a:r>
              <a:rPr lang="en-US" b="1" dirty="0" err="1"/>
              <a:t>reci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01" y="2078450"/>
            <a:ext cx="39243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06216" y="2108798"/>
            <a:ext cx="7098112" cy="33623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1" y="407862"/>
            <a:ext cx="6275809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3200" dirty="0"/>
              <a:t>FOLIE de reflexie din aluminiu</a:t>
            </a:r>
          </a:p>
          <a:p>
            <a:r>
              <a:rPr lang="ro-RO" dirty="0"/>
              <a:t>            </a:t>
            </a:r>
            <a:r>
              <a:rPr lang="ro-RO" b="1" dirty="0"/>
              <a:t>Sisteme și accesorii</a:t>
            </a:r>
            <a:endParaRPr lang="en-US" b="1" dirty="0"/>
          </a:p>
          <a:p>
            <a:r>
              <a:rPr lang="ro-RO" dirty="0"/>
              <a:t>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59206" cy="1302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08783" y="2872270"/>
            <a:ext cx="5682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Folia </a:t>
            </a:r>
            <a:r>
              <a:rPr lang="en-US" b="1" dirty="0" err="1"/>
              <a:t>reflectorizantă</a:t>
            </a:r>
            <a:r>
              <a:rPr lang="en-US" b="1" dirty="0"/>
              <a:t> din </a:t>
            </a:r>
            <a:r>
              <a:rPr lang="en-US" b="1" dirty="0" err="1"/>
              <a:t>aluminiu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realizată</a:t>
            </a:r>
            <a:r>
              <a:rPr lang="en-US" b="1" dirty="0"/>
              <a:t> cu o </a:t>
            </a:r>
            <a:r>
              <a:rPr lang="en-US" b="1" dirty="0" err="1"/>
              <a:t>bandă</a:t>
            </a:r>
            <a:r>
              <a:rPr lang="en-US" b="1" dirty="0"/>
              <a:t> de plastic </a:t>
            </a:r>
            <a:r>
              <a:rPr lang="en-US" b="1" dirty="0" err="1"/>
              <a:t>într</a:t>
            </a:r>
            <a:r>
              <a:rPr lang="en-US" b="1" dirty="0"/>
              <a:t>-o </a:t>
            </a:r>
            <a:r>
              <a:rPr lang="en-US" b="1" dirty="0" err="1"/>
              <a:t>placă</a:t>
            </a:r>
            <a:r>
              <a:rPr lang="en-US" b="1" dirty="0"/>
              <a:t> </a:t>
            </a:r>
            <a:r>
              <a:rPr lang="en-US" b="1" dirty="0" err="1"/>
              <a:t>superioară</a:t>
            </a:r>
            <a:r>
              <a:rPr lang="en-US" b="1" dirty="0"/>
              <a:t> din </a:t>
            </a:r>
            <a:r>
              <a:rPr lang="en-US" b="1" dirty="0" err="1"/>
              <a:t>aluminiu</a:t>
            </a:r>
            <a:r>
              <a:rPr lang="en-US" b="1" dirty="0"/>
              <a:t>. Folia </a:t>
            </a:r>
            <a:r>
              <a:rPr lang="en-US" b="1" dirty="0" err="1"/>
              <a:t>reflectă</a:t>
            </a:r>
            <a:r>
              <a:rPr lang="en-US" b="1" dirty="0"/>
              <a:t> </a:t>
            </a:r>
            <a:r>
              <a:rPr lang="en-US" b="1" dirty="0" err="1"/>
              <a:t>căldura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acoperiș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înlocuiește</a:t>
            </a:r>
            <a:r>
              <a:rPr lang="en-US" b="1" dirty="0"/>
              <a:t> </a:t>
            </a:r>
            <a:r>
              <a:rPr lang="en-US" b="1" dirty="0" err="1"/>
              <a:t>căldura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intermediul</a:t>
            </a:r>
            <a:r>
              <a:rPr lang="en-US" b="1" dirty="0"/>
              <a:t> </a:t>
            </a:r>
            <a:r>
              <a:rPr lang="en-US" b="1" dirty="0" err="1"/>
              <a:t>dispozitivului</a:t>
            </a:r>
            <a:r>
              <a:rPr lang="en-US" b="1" dirty="0"/>
              <a:t> de </a:t>
            </a:r>
            <a:r>
              <a:rPr lang="en-US" b="1" dirty="0" err="1"/>
              <a:t>bord</a:t>
            </a:r>
            <a:r>
              <a:rPr lang="en-US" b="1" dirty="0"/>
              <a:t>, </a:t>
            </a:r>
            <a:r>
              <a:rPr lang="en-US" b="1" dirty="0" err="1"/>
              <a:t>ceea</a:t>
            </a:r>
            <a:r>
              <a:rPr lang="en-US" b="1" dirty="0"/>
              <a:t> </a:t>
            </a:r>
            <a:r>
              <a:rPr lang="en-US" b="1" dirty="0" err="1"/>
              <a:t>ce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extrem</a:t>
            </a:r>
            <a:r>
              <a:rPr lang="en-US" b="1" dirty="0"/>
              <a:t> de </a:t>
            </a:r>
            <a:r>
              <a:rPr lang="en-US" b="1" dirty="0" err="1"/>
              <a:t>eficient</a:t>
            </a:r>
            <a:r>
              <a:rPr lang="en-US" b="1" dirty="0"/>
              <a:t>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51" y="2108798"/>
            <a:ext cx="33718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0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55074" y="2057985"/>
            <a:ext cx="4611470" cy="38560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1" y="407862"/>
            <a:ext cx="6341593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Adeziv</a:t>
            </a:r>
            <a:r>
              <a:rPr lang="en-US" sz="3200" b="1" dirty="0"/>
              <a:t> de contact MAGNUM</a:t>
            </a:r>
          </a:p>
          <a:p>
            <a:r>
              <a:rPr lang="ro-RO" dirty="0"/>
              <a:t>            </a:t>
            </a:r>
            <a:r>
              <a:rPr lang="en-US" b="1" dirty="0"/>
              <a:t>Spray </a:t>
            </a:r>
            <a:r>
              <a:rPr lang="en-US" b="1" dirty="0" err="1"/>
              <a:t>lipici</a:t>
            </a:r>
            <a:r>
              <a:rPr lang="en-US" b="1" dirty="0"/>
              <a:t> </a:t>
            </a:r>
            <a:r>
              <a:rPr lang="en-US" b="1" dirty="0" err="1"/>
              <a:t>multifuncțional</a:t>
            </a:r>
            <a:endParaRPr lang="en-US" b="1" dirty="0"/>
          </a:p>
          <a:p>
            <a:r>
              <a:rPr lang="ro-RO" dirty="0"/>
              <a:t>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59206" cy="1302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9275" y="2139331"/>
            <a:ext cx="42759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Acest</a:t>
            </a:r>
            <a:r>
              <a:rPr lang="en-US" b="1" dirty="0"/>
              <a:t> </a:t>
            </a:r>
            <a:r>
              <a:rPr lang="en-US" b="1" dirty="0" err="1"/>
              <a:t>adeziv</a:t>
            </a:r>
            <a:r>
              <a:rPr lang="en-US" b="1" dirty="0"/>
              <a:t> de contact a </a:t>
            </a:r>
            <a:r>
              <a:rPr lang="en-US" b="1" dirty="0" err="1"/>
              <a:t>fost</a:t>
            </a:r>
            <a:r>
              <a:rPr lang="en-US" b="1" dirty="0"/>
              <a:t> special </a:t>
            </a:r>
            <a:r>
              <a:rPr lang="en-US" b="1" dirty="0" err="1"/>
              <a:t>dezvoltat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a </a:t>
            </a:r>
            <a:r>
              <a:rPr lang="en-US" b="1" dirty="0" err="1"/>
              <a:t>lipi</a:t>
            </a:r>
            <a:r>
              <a:rPr lang="en-US" b="1" dirty="0"/>
              <a:t> </a:t>
            </a:r>
            <a:r>
              <a:rPr lang="en-US" b="1" dirty="0" err="1"/>
              <a:t>diferite</a:t>
            </a:r>
            <a:r>
              <a:rPr lang="en-US" b="1" dirty="0"/>
              <a:t> </a:t>
            </a:r>
            <a:r>
              <a:rPr lang="en-US" b="1" dirty="0" err="1"/>
              <a:t>sisteme</a:t>
            </a:r>
            <a:r>
              <a:rPr lang="en-US" b="1" dirty="0"/>
              <a:t> de </a:t>
            </a:r>
            <a:r>
              <a:rPr lang="en-US" b="1" dirty="0" err="1"/>
              <a:t>pozare</a:t>
            </a:r>
            <a:r>
              <a:rPr lang="en-US" b="1" dirty="0"/>
              <a:t> MAGNUM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pardoseli</a:t>
            </a:r>
            <a:r>
              <a:rPr lang="en-US" b="1" dirty="0"/>
              <a:t> plate, </a:t>
            </a:r>
            <a:r>
              <a:rPr lang="en-US" b="1" dirty="0" err="1"/>
              <a:t>uscate</a:t>
            </a:r>
            <a:r>
              <a:rPr lang="en-US" b="1" dirty="0"/>
              <a:t>, </a:t>
            </a:r>
            <a:r>
              <a:rPr lang="en-US" b="1" dirty="0" err="1"/>
              <a:t>fără</a:t>
            </a:r>
            <a:r>
              <a:rPr lang="en-US" b="1" dirty="0"/>
              <a:t> </a:t>
            </a:r>
            <a:r>
              <a:rPr lang="en-US" b="1" dirty="0" err="1"/>
              <a:t>praf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grăsimi</a:t>
            </a:r>
            <a:r>
              <a:rPr lang="en-US" b="1" dirty="0"/>
              <a:t>, stabile dimensional, cum </a:t>
            </a:r>
            <a:r>
              <a:rPr lang="en-US" b="1" dirty="0" err="1"/>
              <a:t>ar</a:t>
            </a:r>
            <a:r>
              <a:rPr lang="en-US" b="1" dirty="0"/>
              <a:t> fi, de </a:t>
            </a:r>
            <a:r>
              <a:rPr lang="en-US" b="1" dirty="0" err="1"/>
              <a:t>exemplu</a:t>
            </a:r>
            <a:r>
              <a:rPr lang="en-US" b="1" dirty="0"/>
              <a:t>, </a:t>
            </a:r>
            <a:r>
              <a:rPr lang="en-US" b="1" dirty="0" err="1"/>
              <a:t>nisip</a:t>
            </a:r>
            <a:r>
              <a:rPr lang="en-US" b="1" dirty="0"/>
              <a:t>, </a:t>
            </a:r>
            <a:r>
              <a:rPr lang="en-US" b="1" dirty="0" err="1"/>
              <a:t>ciment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beton</a:t>
            </a:r>
            <a:r>
              <a:rPr lang="en-US" b="1" dirty="0"/>
              <a:t>. </a:t>
            </a:r>
            <a:r>
              <a:rPr lang="en-US" b="1" dirty="0" err="1"/>
              <a:t>Aplicați</a:t>
            </a:r>
            <a:r>
              <a:rPr lang="en-US" b="1" dirty="0"/>
              <a:t> </a:t>
            </a:r>
            <a:r>
              <a:rPr lang="en-US" b="1" dirty="0" err="1"/>
              <a:t>adezivul</a:t>
            </a:r>
            <a:r>
              <a:rPr lang="en-US" b="1" dirty="0"/>
              <a:t> de contact din </a:t>
            </a:r>
            <a:r>
              <a:rPr lang="en-US" b="1" dirty="0" err="1"/>
              <a:t>cutia</a:t>
            </a:r>
            <a:r>
              <a:rPr lang="en-US" b="1" dirty="0"/>
              <a:t> de spray </a:t>
            </a:r>
            <a:r>
              <a:rPr lang="en-US" b="1" dirty="0" err="1"/>
              <a:t>efervescent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diferite</a:t>
            </a:r>
            <a:r>
              <a:rPr lang="en-US" b="1" dirty="0"/>
              <a:t> </a:t>
            </a:r>
            <a:r>
              <a:rPr lang="en-US" b="1" dirty="0" err="1"/>
              <a:t>puncte</a:t>
            </a:r>
            <a:r>
              <a:rPr lang="en-US" b="1" dirty="0"/>
              <a:t>. </a:t>
            </a:r>
            <a:r>
              <a:rPr lang="en-US" b="1" dirty="0" err="1"/>
              <a:t>Adezivul</a:t>
            </a:r>
            <a:r>
              <a:rPr lang="en-US" b="1" dirty="0"/>
              <a:t> se </a:t>
            </a:r>
            <a:r>
              <a:rPr lang="en-US" b="1" dirty="0" err="1"/>
              <a:t>reticulă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jurul</a:t>
            </a:r>
            <a:r>
              <a:rPr lang="en-US" b="1" dirty="0"/>
              <a:t> </a:t>
            </a:r>
            <a:r>
              <a:rPr lang="en-US" b="1" dirty="0" err="1"/>
              <a:t>punctului</a:t>
            </a:r>
            <a:r>
              <a:rPr lang="en-US" b="1" dirty="0"/>
              <a:t> de </a:t>
            </a:r>
            <a:r>
              <a:rPr lang="en-US" b="1" dirty="0" err="1"/>
              <a:t>fixare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astfel</a:t>
            </a:r>
            <a:r>
              <a:rPr lang="en-US" b="1" dirty="0"/>
              <a:t> </a:t>
            </a:r>
            <a:r>
              <a:rPr lang="en-US" b="1" dirty="0" err="1"/>
              <a:t>leagă</a:t>
            </a:r>
            <a:r>
              <a:rPr lang="en-US" b="1" dirty="0"/>
              <a:t> </a:t>
            </a:r>
            <a:r>
              <a:rPr lang="en-US" b="1" dirty="0" err="1"/>
              <a:t>sistemele</a:t>
            </a:r>
            <a:r>
              <a:rPr lang="en-US" b="1" dirty="0"/>
              <a:t> din plastic </a:t>
            </a:r>
            <a:r>
              <a:rPr lang="en-US" b="1" dirty="0" err="1"/>
              <a:t>sau</a:t>
            </a:r>
            <a:r>
              <a:rPr lang="en-US" b="1" dirty="0"/>
              <a:t> EPS de </a:t>
            </a:r>
            <a:r>
              <a:rPr lang="en-US" b="1" dirty="0" err="1"/>
              <a:t>substrat</a:t>
            </a:r>
            <a:r>
              <a:rPr lang="en-US" b="1" dirty="0"/>
              <a:t>. </a:t>
            </a:r>
            <a:r>
              <a:rPr lang="en-US" b="1" dirty="0" err="1"/>
              <a:t>Timpul</a:t>
            </a:r>
            <a:r>
              <a:rPr lang="en-US" b="1" dirty="0"/>
              <a:t> </a:t>
            </a:r>
            <a:r>
              <a:rPr lang="en-US" b="1" dirty="0" err="1"/>
              <a:t>mediu</a:t>
            </a:r>
            <a:r>
              <a:rPr lang="en-US" b="1" dirty="0"/>
              <a:t> de </a:t>
            </a:r>
            <a:r>
              <a:rPr lang="en-US" b="1" dirty="0" err="1"/>
              <a:t>uscare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de 45-60 de minute. 1 aerosol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suficient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aproximativ</a:t>
            </a:r>
            <a:r>
              <a:rPr lang="en-US" b="1" dirty="0"/>
              <a:t> 5 m </a:t>
            </a:r>
            <a:r>
              <a:rPr lang="en-US" b="1" baseline="30000" dirty="0"/>
              <a:t>2</a:t>
            </a:r>
            <a:r>
              <a:rPr lang="en-US" b="1" dirty="0"/>
              <a:t> 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2" y="1618999"/>
            <a:ext cx="1942799" cy="4571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21778" y="2057985"/>
            <a:ext cx="40654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Instrucțiuni</a:t>
            </a:r>
            <a:r>
              <a:rPr lang="en-US" dirty="0"/>
              <a:t> de </a:t>
            </a:r>
            <a:r>
              <a:rPr lang="en-US" dirty="0" err="1"/>
              <a:t>utilizare</a:t>
            </a:r>
            <a:br>
              <a:rPr lang="en-US" dirty="0"/>
            </a:br>
            <a:r>
              <a:rPr lang="en-US" dirty="0" err="1"/>
              <a:t>Temperatura</a:t>
            </a:r>
            <a:r>
              <a:rPr lang="en-US" dirty="0"/>
              <a:t> de </a:t>
            </a:r>
            <a:r>
              <a:rPr lang="en-US" dirty="0" err="1"/>
              <a:t>prelucrare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15°C. </a:t>
            </a:r>
            <a:r>
              <a:rPr lang="en-US" dirty="0" err="1"/>
              <a:t>Suprafețele</a:t>
            </a:r>
            <a:r>
              <a:rPr lang="en-US" dirty="0"/>
              <a:t> de </a:t>
            </a:r>
            <a:r>
              <a:rPr lang="en-US" dirty="0" err="1"/>
              <a:t>lipit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uscate</a:t>
            </a:r>
            <a:r>
              <a:rPr lang="en-US" dirty="0"/>
              <a:t>, curate,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grăsimi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praf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 err="1"/>
              <a:t>Pulverizați</a:t>
            </a:r>
            <a:r>
              <a:rPr lang="en-US" dirty="0"/>
              <a:t> un </a:t>
            </a:r>
            <a:r>
              <a:rPr lang="en-US" dirty="0" err="1"/>
              <a:t>strat</a:t>
            </a:r>
            <a:r>
              <a:rPr lang="en-US" dirty="0"/>
              <a:t> uniform de </a:t>
            </a:r>
            <a:r>
              <a:rPr lang="en-US" dirty="0" err="1"/>
              <a:t>adeziv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suprafețe</a:t>
            </a:r>
            <a:r>
              <a:rPr lang="en-US" dirty="0"/>
              <a:t>, </a:t>
            </a:r>
            <a:r>
              <a:rPr lang="en-US" dirty="0" err="1"/>
              <a:t>asigurându-vă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aplicat</a:t>
            </a:r>
            <a:r>
              <a:rPr lang="en-US" dirty="0"/>
              <a:t> uniform </a:t>
            </a:r>
            <a:r>
              <a:rPr lang="en-US" dirty="0" err="1"/>
              <a:t>până</a:t>
            </a:r>
            <a:r>
              <a:rPr lang="en-US" dirty="0"/>
              <a:t> la </a:t>
            </a:r>
            <a:r>
              <a:rPr lang="en-US" dirty="0" err="1"/>
              <a:t>margini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 err="1"/>
              <a:t>Adezivul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uscat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1-2 min. </a:t>
            </a:r>
            <a:r>
              <a:rPr lang="en-US" dirty="0" err="1"/>
              <a:t>Rulați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apăsați</a:t>
            </a:r>
            <a:r>
              <a:rPr lang="en-US" dirty="0"/>
              <a:t> </a:t>
            </a:r>
            <a:r>
              <a:rPr lang="en-US" dirty="0" err="1"/>
              <a:t>ferm</a:t>
            </a:r>
            <a:r>
              <a:rPr lang="en-US" dirty="0"/>
              <a:t> </a:t>
            </a:r>
            <a:r>
              <a:rPr lang="en-US" dirty="0" err="1"/>
              <a:t>materialele</a:t>
            </a:r>
            <a:r>
              <a:rPr lang="en-US" dirty="0"/>
              <a:t>. </a:t>
            </a:r>
            <a:r>
              <a:rPr lang="en-US" dirty="0" err="1"/>
              <a:t>Corectarea</a:t>
            </a:r>
            <a:r>
              <a:rPr lang="en-US" dirty="0"/>
              <a:t> nu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 err="1"/>
              <a:t>Curățare</a:t>
            </a:r>
            <a:r>
              <a:rPr lang="en-US" dirty="0"/>
              <a:t>: </a:t>
            </a:r>
            <a:r>
              <a:rPr lang="en-US" dirty="0" err="1"/>
              <a:t>reziduurile</a:t>
            </a:r>
            <a:r>
              <a:rPr lang="en-US" dirty="0"/>
              <a:t> de </a:t>
            </a:r>
            <a:r>
              <a:rPr lang="en-US" dirty="0" err="1"/>
              <a:t>adeziv</a:t>
            </a:r>
            <a:r>
              <a:rPr lang="en-US" dirty="0"/>
              <a:t> pot fi </a:t>
            </a:r>
            <a:r>
              <a:rPr lang="en-US" dirty="0" err="1"/>
              <a:t>îndepărtate</a:t>
            </a:r>
            <a:r>
              <a:rPr lang="en-US" dirty="0"/>
              <a:t> cu un detergent </a:t>
            </a:r>
            <a:r>
              <a:rPr lang="en-US" dirty="0" err="1"/>
              <a:t>adecvat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56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361" y="-80585"/>
            <a:ext cx="12242435" cy="7019170"/>
            <a:chOff x="-1" y="-78940"/>
            <a:chExt cx="12242435" cy="7019170"/>
          </a:xfrm>
        </p:grpSpPr>
        <p:sp>
          <p:nvSpPr>
            <p:cNvPr id="3" name="Rectangle 2"/>
            <p:cNvSpPr/>
            <p:nvPr/>
          </p:nvSpPr>
          <p:spPr>
            <a:xfrm>
              <a:off x="-1" y="-78940"/>
              <a:ext cx="12242435" cy="701917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2" y="78941"/>
              <a:ext cx="1753365" cy="124332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-6361" y="6301946"/>
            <a:ext cx="12198360" cy="556054"/>
            <a:chOff x="-6361" y="6301946"/>
            <a:chExt cx="12198360" cy="55605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9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60223" y="2463570"/>
            <a:ext cx="10071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dirty="0"/>
              <a:t>TERMOSTATE</a:t>
            </a:r>
            <a:endParaRPr lang="en-US" sz="6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972796" y="4989087"/>
            <a:ext cx="624949" cy="656751"/>
            <a:chOff x="10972796" y="4989087"/>
            <a:chExt cx="624949" cy="656751"/>
          </a:xfrm>
        </p:grpSpPr>
        <p:sp>
          <p:nvSpPr>
            <p:cNvPr id="13" name="Action Button: Home 12">
              <a:hlinkClick r:id="rId4" action="ppaction://hlinksldjump" highlightClick="1"/>
            </p:cNvPr>
            <p:cNvSpPr/>
            <p:nvPr/>
          </p:nvSpPr>
          <p:spPr>
            <a:xfrm>
              <a:off x="10972796" y="4989087"/>
              <a:ext cx="513117" cy="430651"/>
            </a:xfrm>
            <a:prstGeom prst="actionButtonHom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72796" y="5399617"/>
              <a:ext cx="6249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cuprins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388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48774" y="2050347"/>
            <a:ext cx="4611470" cy="38560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1" y="407862"/>
            <a:ext cx="6341593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MAGNUM Remote Control Zone</a:t>
            </a:r>
          </a:p>
          <a:p>
            <a:r>
              <a:rPr lang="ro-RO" dirty="0"/>
              <a:t>         </a:t>
            </a:r>
            <a:r>
              <a:rPr lang="en-US" dirty="0"/>
              <a:t>Wireless</a:t>
            </a:r>
            <a:r>
              <a:rPr lang="ro-RO" dirty="0"/>
              <a:t>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46049" cy="1026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21778" y="2270193"/>
            <a:ext cx="4065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MAGNUM Remote Zone Control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încălzirii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. 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format din </a:t>
            </a:r>
            <a:r>
              <a:rPr lang="en-US" dirty="0" err="1"/>
              <a:t>termostate</a:t>
            </a:r>
            <a:r>
              <a:rPr lang="en-US" dirty="0"/>
              <a:t> care pot fi </a:t>
            </a:r>
            <a:r>
              <a:rPr lang="en-US" dirty="0" err="1"/>
              <a:t>agățate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cameră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un </a:t>
            </a:r>
            <a:r>
              <a:rPr lang="en-US" dirty="0" err="1"/>
              <a:t>controler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montat</a:t>
            </a:r>
            <a:r>
              <a:rPr lang="en-US" dirty="0"/>
              <a:t> </a:t>
            </a:r>
            <a:r>
              <a:rPr lang="en-US" dirty="0" err="1"/>
              <a:t>lângă</a:t>
            </a:r>
            <a:r>
              <a:rPr lang="en-US" dirty="0"/>
              <a:t> </a:t>
            </a:r>
            <a:r>
              <a:rPr lang="en-US" dirty="0" err="1"/>
              <a:t>distribuitor</a:t>
            </a:r>
            <a:r>
              <a:rPr lang="en-US" dirty="0"/>
              <a:t>. </a:t>
            </a:r>
            <a:r>
              <a:rPr lang="en-US" dirty="0" err="1"/>
              <a:t>Actuatoarele</a:t>
            </a:r>
            <a:r>
              <a:rPr lang="en-US" dirty="0"/>
              <a:t> </a:t>
            </a:r>
            <a:r>
              <a:rPr lang="en-US" dirty="0" err="1"/>
              <a:t>avansate</a:t>
            </a:r>
            <a:r>
              <a:rPr lang="en-US" dirty="0"/>
              <a:t> </a:t>
            </a:r>
            <a:r>
              <a:rPr lang="en-US" dirty="0" err="1"/>
              <a:t>primesc</a:t>
            </a:r>
            <a:r>
              <a:rPr lang="en-US" dirty="0"/>
              <a:t> un </a:t>
            </a:r>
            <a:r>
              <a:rPr lang="en-US" dirty="0" err="1"/>
              <a:t>semnal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controlerului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deschidă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închidă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cererea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. </a:t>
            </a:r>
            <a:r>
              <a:rPr lang="en-US" dirty="0" err="1"/>
              <a:t>Controlați</a:t>
            </a:r>
            <a:r>
              <a:rPr lang="en-US" dirty="0"/>
              <a:t> </a:t>
            </a:r>
            <a:r>
              <a:rPr lang="en-US" dirty="0" err="1"/>
              <a:t>zonele</a:t>
            </a:r>
            <a:r>
              <a:rPr lang="en-US" dirty="0"/>
              <a:t> </a:t>
            </a:r>
            <a:r>
              <a:rPr lang="en-US" dirty="0" err="1"/>
              <a:t>separat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termostat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tabletă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smartphone.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99" y="1552506"/>
            <a:ext cx="3603274" cy="44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0207" y="2019574"/>
            <a:ext cx="7986199" cy="348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1" y="407862"/>
            <a:ext cx="6341593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MAGNUM Remote Control Zone</a:t>
            </a:r>
          </a:p>
          <a:p>
            <a:r>
              <a:rPr lang="ro-RO" dirty="0"/>
              <a:t>         </a:t>
            </a:r>
            <a:r>
              <a:rPr lang="en-US" dirty="0"/>
              <a:t>Wireless</a:t>
            </a:r>
            <a:r>
              <a:rPr lang="ro-RO" dirty="0"/>
              <a:t>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2041" y="2019574"/>
            <a:ext cx="36970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MAGNUM W-Controller</a:t>
            </a:r>
            <a:br>
              <a:rPr lang="en-US" dirty="0"/>
            </a:br>
            <a:r>
              <a:rPr lang="en-US" dirty="0" err="1"/>
              <a:t>Receptorul</a:t>
            </a:r>
            <a:r>
              <a:rPr lang="en-US" dirty="0"/>
              <a:t> MAGNUM W-Controller </a:t>
            </a:r>
            <a:r>
              <a:rPr lang="en-US" dirty="0" err="1"/>
              <a:t>este</a:t>
            </a:r>
            <a:r>
              <a:rPr lang="en-US" dirty="0"/>
              <a:t> special </a:t>
            </a:r>
            <a:r>
              <a:rPr lang="en-US" dirty="0" err="1"/>
              <a:t>conceput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controla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actuatoarelor</a:t>
            </a:r>
            <a:r>
              <a:rPr lang="en-US" dirty="0"/>
              <a:t> „normal </a:t>
            </a:r>
            <a:r>
              <a:rPr lang="en-US" dirty="0" err="1"/>
              <a:t>închise</a:t>
            </a:r>
            <a:r>
              <a:rPr lang="en-US" dirty="0"/>
              <a:t>”. </a:t>
            </a:r>
            <a:r>
              <a:rPr lang="en-US" dirty="0" err="1"/>
              <a:t>Fiecare</a:t>
            </a:r>
            <a:r>
              <a:rPr lang="en-US" dirty="0"/>
              <a:t> receptor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controla</a:t>
            </a:r>
            <a:r>
              <a:rPr lang="en-US" dirty="0"/>
              <a:t> 8 zone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extins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dorință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8" y="1552506"/>
            <a:ext cx="3603274" cy="4432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8422" y="2019574"/>
            <a:ext cx="3764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MAGNUM W-</a:t>
            </a:r>
            <a:r>
              <a:rPr lang="en-US" b="1" dirty="0" err="1"/>
              <a:t>Termostat</a:t>
            </a:r>
            <a:r>
              <a:rPr lang="en-US" b="1" dirty="0"/>
              <a:t> </a:t>
            </a:r>
            <a:r>
              <a:rPr lang="en-US" b="1" dirty="0" err="1"/>
              <a:t>Termostatul</a:t>
            </a:r>
            <a:br>
              <a:rPr lang="en-US" dirty="0"/>
            </a:br>
            <a:r>
              <a:rPr lang="en-US" dirty="0"/>
              <a:t>MAGNUM W-Clock </a:t>
            </a:r>
            <a:r>
              <a:rPr lang="en-US" dirty="0" err="1"/>
              <a:t>oferă</a:t>
            </a:r>
            <a:r>
              <a:rPr lang="en-US" dirty="0"/>
              <a:t> un control precis al </a:t>
            </a:r>
            <a:r>
              <a:rPr lang="en-US" dirty="0" err="1"/>
              <a:t>temperaturii</a:t>
            </a:r>
            <a:r>
              <a:rPr lang="en-US" dirty="0"/>
              <a:t> </a:t>
            </a:r>
            <a:r>
              <a:rPr lang="en-US" dirty="0" err="1"/>
              <a:t>camerei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termostat</a:t>
            </a:r>
            <a:r>
              <a:rPr lang="en-US" dirty="0"/>
              <a:t> cu </a:t>
            </a:r>
            <a:r>
              <a:rPr lang="en-US" dirty="0" err="1"/>
              <a:t>ceas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reglați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serii</a:t>
            </a:r>
            <a:r>
              <a:rPr lang="en-US" dirty="0"/>
              <a:t> de </a:t>
            </a:r>
            <a:r>
              <a:rPr lang="en-US" dirty="0" err="1"/>
              <a:t>setări</a:t>
            </a:r>
            <a:r>
              <a:rPr lang="en-US" dirty="0"/>
              <a:t> </a:t>
            </a:r>
            <a:r>
              <a:rPr lang="en-US" dirty="0" err="1"/>
              <a:t>programate</a:t>
            </a:r>
            <a:r>
              <a:rPr lang="en-US" dirty="0"/>
              <a:t> care </a:t>
            </a:r>
            <a:r>
              <a:rPr lang="en-US" dirty="0" err="1"/>
              <a:t>intră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vigoare</a:t>
            </a:r>
            <a:r>
              <a:rPr lang="en-US" dirty="0"/>
              <a:t> la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momente</a:t>
            </a:r>
            <a:r>
              <a:rPr lang="en-US" dirty="0"/>
              <a:t> ale </a:t>
            </a:r>
            <a:r>
              <a:rPr lang="en-US" dirty="0" err="1"/>
              <a:t>zilei</a:t>
            </a:r>
            <a:r>
              <a:rPr lang="en-US" dirty="0"/>
              <a:t>. </a:t>
            </a:r>
            <a:r>
              <a:rPr lang="en-US" dirty="0" err="1"/>
              <a:t>Termostatul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conectat</a:t>
            </a:r>
            <a:r>
              <a:rPr lang="en-US" dirty="0"/>
              <a:t> wireless la MAGNUM W-Controller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transmite</a:t>
            </a:r>
            <a:r>
              <a:rPr lang="en-US" dirty="0"/>
              <a:t> un </a:t>
            </a:r>
            <a:r>
              <a:rPr lang="en-US" dirty="0" err="1"/>
              <a:t>semnal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are </a:t>
            </a:r>
            <a:r>
              <a:rPr lang="en-US" dirty="0" err="1"/>
              <a:t>loc</a:t>
            </a:r>
            <a:r>
              <a:rPr lang="en-US" dirty="0"/>
              <a:t> o </a:t>
            </a:r>
            <a:r>
              <a:rPr lang="en-US" dirty="0" err="1"/>
              <a:t>schimbare</a:t>
            </a:r>
            <a:r>
              <a:rPr lang="en-US" dirty="0"/>
              <a:t> a </a:t>
            </a:r>
            <a:r>
              <a:rPr lang="en-US" dirty="0" err="1"/>
              <a:t>temperaturii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94384" y="1703810"/>
            <a:ext cx="6545524" cy="42309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1" y="407862"/>
            <a:ext cx="547104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Servomotoare</a:t>
            </a:r>
            <a:r>
              <a:rPr lang="en-US" sz="3200" b="1" dirty="0"/>
              <a:t> MAGNUM W</a:t>
            </a:r>
            <a:r>
              <a:rPr lang="ro-RO" dirty="0"/>
              <a:t>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4323" y="2388141"/>
            <a:ext cx="54962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actuatoare</a:t>
            </a:r>
            <a:r>
              <a:rPr lang="en-US" dirty="0"/>
              <a:t> </a:t>
            </a:r>
            <a:r>
              <a:rPr lang="en-US" dirty="0" err="1"/>
              <a:t>electrotermice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funcționarea</a:t>
            </a:r>
            <a:r>
              <a:rPr lang="en-US" dirty="0"/>
              <a:t> </a:t>
            </a:r>
            <a:r>
              <a:rPr lang="en-US" dirty="0" err="1"/>
              <a:t>automată</a:t>
            </a:r>
            <a:r>
              <a:rPr lang="en-US" dirty="0"/>
              <a:t> a </a:t>
            </a:r>
            <a:r>
              <a:rPr lang="en-US" dirty="0" err="1"/>
              <a:t>supapelor</a:t>
            </a:r>
            <a:r>
              <a:rPr lang="en-US" dirty="0"/>
              <a:t> de </a:t>
            </a:r>
            <a:r>
              <a:rPr lang="en-US" dirty="0" err="1"/>
              <a:t>închidere</a:t>
            </a:r>
            <a:r>
              <a:rPr lang="en-US" dirty="0"/>
              <a:t>. 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montate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robinete</a:t>
            </a:r>
            <a:r>
              <a:rPr lang="en-US" dirty="0"/>
              <a:t>, </a:t>
            </a:r>
            <a:r>
              <a:rPr lang="en-US" dirty="0" err="1"/>
              <a:t>actuatoarele</a:t>
            </a:r>
            <a:r>
              <a:rPr lang="en-US" dirty="0"/>
              <a:t> </a:t>
            </a:r>
            <a:r>
              <a:rPr lang="en-US" dirty="0" err="1"/>
              <a:t>opresc</a:t>
            </a:r>
            <a:r>
              <a:rPr lang="en-US" dirty="0"/>
              <a:t> automat </a:t>
            </a:r>
            <a:r>
              <a:rPr lang="en-US" dirty="0" err="1"/>
              <a:t>alimentarea</a:t>
            </a:r>
            <a:r>
              <a:rPr lang="en-US" dirty="0"/>
              <a:t> cu </a:t>
            </a:r>
            <a:r>
              <a:rPr lang="en-US" dirty="0" err="1"/>
              <a:t>apă</a:t>
            </a:r>
            <a:r>
              <a:rPr lang="en-US" dirty="0"/>
              <a:t> din </a:t>
            </a:r>
            <a:r>
              <a:rPr lang="en-US" dirty="0" err="1"/>
              <a:t>cazan</a:t>
            </a:r>
            <a:r>
              <a:rPr lang="en-US" dirty="0"/>
              <a:t>. De </a:t>
            </a:r>
            <a:r>
              <a:rPr lang="en-US" dirty="0" err="1"/>
              <a:t>îndată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cerere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de la </a:t>
            </a:r>
            <a:r>
              <a:rPr lang="en-US" dirty="0" err="1"/>
              <a:t>sistemul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, </a:t>
            </a:r>
            <a:r>
              <a:rPr lang="en-US" dirty="0" err="1"/>
              <a:t>termostatul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conectat</a:t>
            </a:r>
            <a:r>
              <a:rPr lang="en-US" dirty="0"/>
              <a:t> la receptor, face ca </a:t>
            </a:r>
            <a:r>
              <a:rPr lang="en-US" dirty="0" err="1"/>
              <a:t>servomotoarele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deschidă</a:t>
            </a:r>
            <a:r>
              <a:rPr lang="en-US" dirty="0"/>
              <a:t> </a:t>
            </a:r>
            <a:r>
              <a:rPr lang="en-US" dirty="0" err="1"/>
              <a:t>robinetele</a:t>
            </a:r>
            <a:r>
              <a:rPr lang="en-US" dirty="0"/>
              <a:t> de </a:t>
            </a:r>
            <a:r>
              <a:rPr lang="en-US" dirty="0" err="1"/>
              <a:t>închidere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caldă</a:t>
            </a:r>
            <a:r>
              <a:rPr lang="en-US" dirty="0"/>
              <a:t> din </a:t>
            </a:r>
            <a:r>
              <a:rPr lang="en-US" dirty="0" err="1"/>
              <a:t>cazan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poată</a:t>
            </a:r>
            <a:r>
              <a:rPr lang="en-US" dirty="0"/>
              <a:t> fi </a:t>
            </a:r>
            <a:r>
              <a:rPr lang="en-US" dirty="0" err="1"/>
              <a:t>introdusă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distribuitor</a:t>
            </a:r>
            <a:r>
              <a:rPr lang="en-US" dirty="0"/>
              <a:t>. 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atinge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corectă</a:t>
            </a:r>
            <a:r>
              <a:rPr lang="en-US" dirty="0"/>
              <a:t>, </a:t>
            </a:r>
            <a:r>
              <a:rPr lang="en-US" dirty="0" err="1"/>
              <a:t>aceștia</a:t>
            </a:r>
            <a:r>
              <a:rPr lang="en-US" dirty="0"/>
              <a:t> </a:t>
            </a:r>
            <a:r>
              <a:rPr lang="en-US" dirty="0" err="1"/>
              <a:t>închid</a:t>
            </a:r>
            <a:r>
              <a:rPr lang="en-US" dirty="0"/>
              <a:t> din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supapele</a:t>
            </a:r>
            <a:r>
              <a:rPr lang="en-US" dirty="0"/>
              <a:t> de </a:t>
            </a:r>
            <a:r>
              <a:rPr lang="en-US" dirty="0" err="1"/>
              <a:t>închidere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51" y="1703810"/>
            <a:ext cx="2754772" cy="4230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0204" y="342078"/>
            <a:ext cx="85520" cy="7302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9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09252" y="1958249"/>
            <a:ext cx="5445737" cy="38560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2" y="407862"/>
            <a:ext cx="5568584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sz="3200" b="1" dirty="0"/>
              <a:t>    </a:t>
            </a:r>
            <a:r>
              <a:rPr lang="en-US" sz="3200" b="1" dirty="0"/>
              <a:t>MAGNUM H128  </a:t>
            </a:r>
            <a:r>
              <a:rPr lang="en-US" sz="3200" b="1" dirty="0" err="1"/>
              <a:t>WiFi</a:t>
            </a:r>
            <a:endParaRPr lang="en-US" sz="3200" b="1" dirty="0"/>
          </a:p>
          <a:p>
            <a:r>
              <a:rPr lang="ro-RO" dirty="0"/>
              <a:t>          </a:t>
            </a:r>
            <a:r>
              <a:rPr lang="en-US" b="1" dirty="0"/>
              <a:t>Control </a:t>
            </a:r>
            <a:r>
              <a:rPr lang="en-US" dirty="0"/>
              <a:t> wireless  cu </a:t>
            </a:r>
            <a:r>
              <a:rPr lang="en-US" dirty="0" err="1"/>
              <a:t>funcționalitate</a:t>
            </a:r>
            <a:r>
              <a:rPr lang="en-US" dirty="0"/>
              <a:t>  </a:t>
            </a:r>
            <a:r>
              <a:rPr lang="en-US" dirty="0" err="1"/>
              <a:t>WiFi</a:t>
            </a:r>
            <a:r>
              <a:rPr lang="en-US" dirty="0"/>
              <a:t>/</a:t>
            </a:r>
            <a:r>
              <a:rPr lang="en-US" dirty="0" err="1"/>
              <a:t>Zigbee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46049" cy="1026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98974" y="2575309"/>
            <a:ext cx="46882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Termostatul</a:t>
            </a:r>
            <a:r>
              <a:rPr lang="en-US" dirty="0"/>
              <a:t>  elegant  cu </a:t>
            </a:r>
            <a:r>
              <a:rPr lang="en-US" dirty="0" err="1"/>
              <a:t>funcționalitate</a:t>
            </a:r>
            <a:r>
              <a:rPr lang="en-US" dirty="0"/>
              <a:t>  </a:t>
            </a:r>
            <a:r>
              <a:rPr lang="en-US" dirty="0" err="1"/>
              <a:t>WiFi</a:t>
            </a:r>
            <a:r>
              <a:rPr lang="en-US" dirty="0"/>
              <a:t>  </a:t>
            </a:r>
            <a:r>
              <a:rPr lang="en-US" dirty="0" err="1"/>
              <a:t>este</a:t>
            </a:r>
            <a:r>
              <a:rPr lang="en-US" dirty="0"/>
              <a:t>  un  </a:t>
            </a:r>
            <a:r>
              <a:rPr lang="en-US" dirty="0" err="1"/>
              <a:t>termostat</a:t>
            </a:r>
            <a:r>
              <a:rPr lang="en-US" dirty="0"/>
              <a:t> </a:t>
            </a:r>
            <a:r>
              <a:rPr lang="en-US" dirty="0" err="1"/>
              <a:t>programabil</a:t>
            </a:r>
            <a:r>
              <a:rPr lang="en-US" dirty="0"/>
              <a:t>  </a:t>
            </a:r>
            <a:r>
              <a:rPr lang="en-US" dirty="0" err="1"/>
              <a:t>conceput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 </a:t>
            </a:r>
            <a:r>
              <a:rPr lang="en-US" dirty="0" err="1"/>
              <a:t>controla</a:t>
            </a:r>
            <a:r>
              <a:rPr lang="en-US" dirty="0"/>
              <a:t>  </a:t>
            </a:r>
            <a:r>
              <a:rPr lang="en-US" dirty="0" err="1"/>
              <a:t>sistemele</a:t>
            </a:r>
            <a:r>
              <a:rPr lang="en-US" dirty="0"/>
              <a:t>  de 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 </a:t>
            </a:r>
            <a:r>
              <a:rPr lang="en-US" dirty="0" err="1"/>
              <a:t>pardoseală</a:t>
            </a:r>
            <a:r>
              <a:rPr lang="en-US" dirty="0"/>
              <a:t> 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 de </a:t>
            </a:r>
            <a:r>
              <a:rPr lang="en-US" dirty="0" err="1"/>
              <a:t>apă</a:t>
            </a:r>
            <a:r>
              <a:rPr lang="en-US" dirty="0"/>
              <a:t>. O   </a:t>
            </a:r>
            <a:r>
              <a:rPr lang="en-US" dirty="0" err="1"/>
              <a:t>aplicație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disponibilă</a:t>
            </a:r>
            <a:r>
              <a:rPr lang="en-US" dirty="0"/>
              <a:t>  </a:t>
            </a:r>
            <a:r>
              <a:rPr lang="en-US" dirty="0" err="1"/>
              <a:t>în</a:t>
            </a:r>
            <a:r>
              <a:rPr lang="en-US" dirty="0"/>
              <a:t> Apple App Store  </a:t>
            </a:r>
            <a:r>
              <a:rPr lang="en-US" dirty="0" err="1"/>
              <a:t>și</a:t>
            </a:r>
            <a:r>
              <a:rPr lang="en-US" dirty="0"/>
              <a:t>  </a:t>
            </a:r>
            <a:r>
              <a:rPr lang="en-US" dirty="0" err="1"/>
              <a:t>pe</a:t>
            </a:r>
            <a:r>
              <a:rPr lang="en-US" dirty="0"/>
              <a:t>  Google  Play. </a:t>
            </a:r>
            <a:r>
              <a:rPr lang="en-US" dirty="0" err="1"/>
              <a:t>Puteți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ajusta</a:t>
            </a:r>
            <a:r>
              <a:rPr lang="en-US" dirty="0"/>
              <a:t> </a:t>
            </a:r>
            <a:r>
              <a:rPr lang="en-US" dirty="0" err="1"/>
              <a:t>setările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aplicației</a:t>
            </a:r>
            <a:r>
              <a:rPr lang="en-US" dirty="0"/>
              <a:t>. </a:t>
            </a:r>
            <a:r>
              <a:rPr lang="en-US" dirty="0" err="1"/>
              <a:t>Termostate</a:t>
            </a:r>
            <a:r>
              <a:rPr lang="en-US" dirty="0"/>
              <a:t> </a:t>
            </a:r>
            <a:r>
              <a:rPr lang="en-US" dirty="0" err="1"/>
              <a:t>suplimentare</a:t>
            </a:r>
            <a:r>
              <a:rPr lang="en-US" dirty="0"/>
              <a:t> H 128-T pot fi a </a:t>
            </a:r>
            <a:r>
              <a:rPr lang="en-US" dirty="0" err="1"/>
              <a:t>dăugate</a:t>
            </a:r>
            <a:r>
              <a:rPr lang="en-US" dirty="0"/>
              <a:t> cu  </a:t>
            </a:r>
            <a:r>
              <a:rPr lang="en-US" dirty="0" err="1"/>
              <a:t>ușurință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 a  opera  </a:t>
            </a:r>
            <a:r>
              <a:rPr lang="en-US" dirty="0" err="1"/>
              <a:t>diferite</a:t>
            </a:r>
            <a:r>
              <a:rPr lang="en-US" dirty="0"/>
              <a:t>  </a:t>
            </a:r>
            <a:r>
              <a:rPr lang="en-US" dirty="0" err="1"/>
              <a:t>încăperi</a:t>
            </a:r>
            <a:r>
              <a:rPr lang="en-US" dirty="0"/>
              <a:t>  (</a:t>
            </a:r>
            <a:r>
              <a:rPr lang="en-US" dirty="0" err="1"/>
              <a:t>grupuri</a:t>
            </a:r>
            <a:r>
              <a:rPr lang="en-US" dirty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4665" y="1302337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pentru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sisteme</a:t>
            </a:r>
            <a:r>
              <a:rPr lang="en-US" sz="1600" b="1" dirty="0">
                <a:solidFill>
                  <a:srgbClr val="FF0000"/>
                </a:solidFill>
              </a:rPr>
              <a:t> de </a:t>
            </a:r>
            <a:r>
              <a:rPr lang="en-US" sz="1600" b="1" dirty="0" err="1">
                <a:solidFill>
                  <a:srgbClr val="FF0000"/>
                </a:solidFill>
              </a:rPr>
              <a:t>încălzire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prin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pardoseală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bază</a:t>
            </a:r>
            <a:r>
              <a:rPr lang="en-US" sz="1600" b="1" dirty="0">
                <a:solidFill>
                  <a:srgbClr val="FF0000"/>
                </a:solidFill>
              </a:rPr>
              <a:t> de </a:t>
            </a:r>
            <a:r>
              <a:rPr lang="en-US" sz="1600" b="1" dirty="0" err="1">
                <a:solidFill>
                  <a:srgbClr val="FF0000"/>
                </a:solidFill>
              </a:rPr>
              <a:t>apă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90" y="2575309"/>
            <a:ext cx="5677752" cy="2851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3784" y="5426765"/>
            <a:ext cx="41765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H128  Control Center  + termostat alb  polar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8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47" y="1254678"/>
            <a:ext cx="2720828" cy="5047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46" y="568315"/>
            <a:ext cx="2936909" cy="461665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MAGNUM </a:t>
            </a:r>
            <a:r>
              <a:rPr lang="en-US" sz="2400" b="1" dirty="0" err="1">
                <a:solidFill>
                  <a:srgbClr val="FF0000"/>
                </a:solidFill>
              </a:rPr>
              <a:t>SlimFit</a:t>
            </a:r>
            <a:r>
              <a:rPr lang="en-US" sz="2400" b="1" dirty="0">
                <a:solidFill>
                  <a:srgbClr val="FF0000"/>
                </a:solidFill>
              </a:rPr>
              <a:t> 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8000" y="409575"/>
            <a:ext cx="5105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Detalii tehnice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1400" dirty="0"/>
              <a:t>• </a:t>
            </a:r>
            <a:r>
              <a:rPr lang="en-US" sz="1400" dirty="0" err="1"/>
              <a:t>LxW</a:t>
            </a:r>
            <a:r>
              <a:rPr lang="en-US" sz="1400" dirty="0"/>
              <a:t> </a:t>
            </a:r>
            <a:r>
              <a:rPr lang="en-US" sz="1400" dirty="0" err="1"/>
              <a:t>SlimFit</a:t>
            </a:r>
            <a:r>
              <a:rPr lang="en-US" sz="1400" dirty="0"/>
              <a:t> </a:t>
            </a:r>
            <a:r>
              <a:rPr lang="en-US" sz="1400" dirty="0" err="1"/>
              <a:t>elemente</a:t>
            </a:r>
            <a:r>
              <a:rPr lang="en-US" sz="1400" dirty="0"/>
              <a:t> 1000 x 750 mm (4x3 </a:t>
            </a:r>
            <a:r>
              <a:rPr lang="en-US" sz="1400" dirty="0" err="1"/>
              <a:t>componente</a:t>
            </a:r>
            <a:r>
              <a:rPr lang="en-US" sz="1400" dirty="0"/>
              <a:t>) </a:t>
            </a:r>
            <a:endParaRPr lang="ro-RO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Dimensiunile</a:t>
            </a:r>
            <a:r>
              <a:rPr lang="en-US" sz="1400" dirty="0"/>
              <a:t> </a:t>
            </a:r>
            <a:r>
              <a:rPr lang="en-US" sz="1400" dirty="0" err="1"/>
              <a:t>componentelor</a:t>
            </a:r>
            <a:r>
              <a:rPr lang="en-US" sz="1400" dirty="0"/>
              <a:t> 250 x 250 mm </a:t>
            </a:r>
            <a:endParaRPr lang="ro-RO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Suprafa</a:t>
            </a:r>
            <a:r>
              <a:rPr lang="ro-RO" sz="1400" dirty="0"/>
              <a:t>ț</a:t>
            </a:r>
            <a:r>
              <a:rPr lang="en-US" sz="1400" dirty="0"/>
              <a:t>a per element 0,75 m </a:t>
            </a:r>
            <a:endParaRPr lang="ro-RO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Suprafa</a:t>
            </a:r>
            <a:r>
              <a:rPr lang="ro-RO" sz="1400" dirty="0"/>
              <a:t>ț</a:t>
            </a:r>
            <a:r>
              <a:rPr lang="en-US" sz="1400" dirty="0"/>
              <a:t>a per </a:t>
            </a:r>
            <a:r>
              <a:rPr lang="en-US" sz="1400" dirty="0" err="1"/>
              <a:t>pachet</a:t>
            </a:r>
            <a:r>
              <a:rPr lang="en-US" sz="1400" dirty="0"/>
              <a:t> 3,75 m (5 </a:t>
            </a:r>
            <a:r>
              <a:rPr lang="en-US" sz="1400" dirty="0" err="1"/>
              <a:t>elemente</a:t>
            </a:r>
            <a:r>
              <a:rPr lang="en-US" sz="1400" dirty="0"/>
              <a:t>) </a:t>
            </a:r>
            <a:endParaRPr lang="ro-RO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Înal</a:t>
            </a:r>
            <a:r>
              <a:rPr lang="ro-RO" sz="1400" dirty="0"/>
              <a:t>ț</a:t>
            </a:r>
            <a:r>
              <a:rPr lang="en-US" sz="1400" dirty="0" err="1"/>
              <a:t>imea</a:t>
            </a:r>
            <a:r>
              <a:rPr lang="en-US" sz="1400" dirty="0"/>
              <a:t> de </a:t>
            </a:r>
            <a:r>
              <a:rPr lang="en-US" sz="1400" dirty="0" err="1"/>
              <a:t>instalare</a:t>
            </a:r>
            <a:r>
              <a:rPr lang="en-US" sz="1400" dirty="0"/>
              <a:t> a </a:t>
            </a:r>
            <a:r>
              <a:rPr lang="en-US" sz="1400" dirty="0" err="1"/>
              <a:t>sistemului</a:t>
            </a:r>
            <a:r>
              <a:rPr lang="en-US" sz="1400" dirty="0"/>
              <a:t> 14 mm </a:t>
            </a:r>
            <a:endParaRPr lang="ro-RO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Înal</a:t>
            </a:r>
            <a:r>
              <a:rPr lang="ro-RO" sz="1400" dirty="0"/>
              <a:t>ț</a:t>
            </a:r>
            <a:r>
              <a:rPr lang="en-US" sz="1400" dirty="0" err="1"/>
              <a:t>imea</a:t>
            </a:r>
            <a:r>
              <a:rPr lang="en-US" sz="1400" dirty="0"/>
              <a:t> </a:t>
            </a:r>
            <a:r>
              <a:rPr lang="en-US" sz="1400" dirty="0" err="1"/>
              <a:t>totala</a:t>
            </a:r>
            <a:r>
              <a:rPr lang="en-US" sz="1400" dirty="0"/>
              <a:t> de </a:t>
            </a:r>
            <a:r>
              <a:rPr lang="en-US" sz="1400" dirty="0" err="1"/>
              <a:t>montare</a:t>
            </a:r>
            <a:r>
              <a:rPr lang="en-US" sz="1400" dirty="0"/>
              <a:t> 17-22 mm </a:t>
            </a:r>
            <a:endParaRPr lang="ro-RO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Distan</a:t>
            </a:r>
            <a:r>
              <a:rPr lang="ro-RO" sz="1400" dirty="0"/>
              <a:t>ț</a:t>
            </a:r>
            <a:r>
              <a:rPr lang="en-US" sz="1400" dirty="0"/>
              <a:t>a </a:t>
            </a:r>
            <a:r>
              <a:rPr lang="en-US" sz="1400" dirty="0" err="1"/>
              <a:t>centru-centru</a:t>
            </a:r>
            <a:r>
              <a:rPr lang="en-US" sz="1400" dirty="0"/>
              <a:t> tub 125 mm </a:t>
            </a:r>
            <a:endParaRPr lang="ro-RO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Potrivit</a:t>
            </a:r>
            <a:r>
              <a:rPr lang="en-US" sz="1400" dirty="0"/>
              <a:t> </a:t>
            </a:r>
            <a:r>
              <a:rPr lang="en-US" sz="1400" dirty="0" err="1"/>
              <a:t>pt</a:t>
            </a:r>
            <a:r>
              <a:rPr lang="en-US" sz="1400" dirty="0"/>
              <a:t> </a:t>
            </a:r>
            <a:r>
              <a:rPr lang="en-US" sz="1400" dirty="0" err="1"/>
              <a:t>dimensiunea</a:t>
            </a:r>
            <a:r>
              <a:rPr lang="en-US" sz="1400" dirty="0"/>
              <a:t> </a:t>
            </a:r>
            <a:r>
              <a:rPr lang="en-US" sz="1400" dirty="0" err="1"/>
              <a:t>tubului</a:t>
            </a:r>
            <a:r>
              <a:rPr lang="en-US" sz="1400" dirty="0"/>
              <a:t> Ø 12 mm </a:t>
            </a:r>
            <a:endParaRPr lang="ro-RO" sz="1400" dirty="0"/>
          </a:p>
          <a:p>
            <a:endParaRPr lang="ro-RO" sz="1400" dirty="0"/>
          </a:p>
          <a:p>
            <a:r>
              <a:rPr lang="en-US" sz="1400" b="1" dirty="0" err="1"/>
              <a:t>Metode</a:t>
            </a:r>
            <a:r>
              <a:rPr lang="en-US" sz="1400" b="1" dirty="0"/>
              <a:t> de </a:t>
            </a:r>
            <a:r>
              <a:rPr lang="en-US" sz="1400" b="1" dirty="0" err="1"/>
              <a:t>instalare</a:t>
            </a:r>
            <a:r>
              <a:rPr lang="en-US" sz="1400" b="1" dirty="0"/>
              <a:t> </a:t>
            </a:r>
            <a:r>
              <a:rPr lang="en-US" sz="1400" b="1" dirty="0" err="1"/>
              <a:t>Pentru</a:t>
            </a:r>
            <a:r>
              <a:rPr lang="en-US" sz="1400" b="1" dirty="0"/>
              <a:t> </a:t>
            </a:r>
            <a:r>
              <a:rPr lang="en-US" sz="1400" b="1" dirty="0" err="1"/>
              <a:t>montare</a:t>
            </a:r>
            <a:r>
              <a:rPr lang="en-US" sz="1400" b="1" dirty="0"/>
              <a:t> (</a:t>
            </a:r>
            <a:r>
              <a:rPr lang="en-US" sz="1400" b="1" dirty="0" err="1"/>
              <a:t>pardosea</a:t>
            </a:r>
            <a:r>
              <a:rPr lang="en-US" sz="1400" b="1" dirty="0"/>
              <a:t> </a:t>
            </a:r>
            <a:r>
              <a:rPr lang="en-US" sz="1400" b="1" dirty="0" err="1"/>
              <a:t>sau</a:t>
            </a:r>
            <a:r>
              <a:rPr lang="en-US" sz="1400" b="1" dirty="0"/>
              <a:t> </a:t>
            </a:r>
            <a:r>
              <a:rPr lang="en-US" sz="1400" b="1" dirty="0" err="1"/>
              <a:t>perete</a:t>
            </a:r>
            <a:r>
              <a:rPr lang="en-US" sz="1400" b="1" dirty="0"/>
              <a:t>) </a:t>
            </a:r>
            <a:r>
              <a:rPr lang="en-US" sz="1400" dirty="0" err="1"/>
              <a:t>Dimensiunea</a:t>
            </a:r>
            <a:r>
              <a:rPr lang="en-US" sz="1400" dirty="0"/>
              <a:t> </a:t>
            </a:r>
            <a:r>
              <a:rPr lang="en-US" sz="1400" dirty="0" err="1"/>
              <a:t>burghiului</a:t>
            </a:r>
            <a:r>
              <a:rPr lang="en-US" sz="1400" dirty="0"/>
              <a:t> 5 mm </a:t>
            </a:r>
            <a:endParaRPr lang="ro-RO" sz="1400" dirty="0"/>
          </a:p>
          <a:p>
            <a:r>
              <a:rPr lang="en-US" sz="1400" dirty="0"/>
              <a:t>Hammer plug size 5 mm </a:t>
            </a:r>
            <a:endParaRPr lang="ro-RO" sz="1400" dirty="0"/>
          </a:p>
          <a:p>
            <a:r>
              <a:rPr lang="en-US" sz="1400" b="1" dirty="0"/>
              <a:t>Model </a:t>
            </a:r>
            <a:endParaRPr lang="ro-RO" sz="1400" b="1" dirty="0"/>
          </a:p>
          <a:p>
            <a:r>
              <a:rPr lang="en-US" sz="1400" dirty="0" err="1"/>
              <a:t>Podea</a:t>
            </a:r>
            <a:r>
              <a:rPr lang="ro-RO" sz="1400" dirty="0"/>
              <a:t>-</a:t>
            </a:r>
            <a:r>
              <a:rPr lang="en-US" sz="1400" dirty="0"/>
              <a:t> </a:t>
            </a:r>
            <a:r>
              <a:rPr lang="en-US" sz="1400" dirty="0" err="1"/>
              <a:t>Spirala</a:t>
            </a:r>
            <a:r>
              <a:rPr lang="en-US" sz="1400" dirty="0"/>
              <a:t> </a:t>
            </a:r>
            <a:r>
              <a:rPr lang="en-US" sz="1400" dirty="0" err="1"/>
              <a:t>inversa</a:t>
            </a:r>
            <a:endParaRPr lang="ro-RO" sz="1400" dirty="0"/>
          </a:p>
          <a:p>
            <a:r>
              <a:rPr lang="en-US" sz="1400" dirty="0"/>
              <a:t> </a:t>
            </a:r>
            <a:r>
              <a:rPr lang="en-US" sz="1400" dirty="0" err="1"/>
              <a:t>Perete</a:t>
            </a:r>
            <a:r>
              <a:rPr lang="ro-RO" sz="1400" dirty="0"/>
              <a:t>-</a:t>
            </a:r>
            <a:r>
              <a:rPr lang="en-US" sz="1400" dirty="0"/>
              <a:t> </a:t>
            </a:r>
            <a:r>
              <a:rPr lang="en-US" sz="1400" dirty="0" err="1"/>
              <a:t>Meandru</a:t>
            </a:r>
            <a:r>
              <a:rPr lang="en-US" sz="1400" dirty="0"/>
              <a:t> </a:t>
            </a:r>
            <a:endParaRPr lang="ro-RO" sz="1400" dirty="0"/>
          </a:p>
          <a:p>
            <a:r>
              <a:rPr lang="en-US" sz="1400" b="1" dirty="0" err="1"/>
              <a:t>Finalizarea</a:t>
            </a:r>
            <a:r>
              <a:rPr lang="en-US" sz="1400" b="1" dirty="0"/>
              <a:t> </a:t>
            </a:r>
            <a:endParaRPr lang="ro-RO" sz="1400" b="1" dirty="0"/>
          </a:p>
          <a:p>
            <a:r>
              <a:rPr lang="en-US" sz="1400" dirty="0" err="1"/>
              <a:t>Podea</a:t>
            </a:r>
            <a:r>
              <a:rPr lang="ro-RO" sz="1400" dirty="0"/>
              <a:t>-</a:t>
            </a:r>
            <a:r>
              <a:rPr lang="en-US" sz="1400" dirty="0"/>
              <a:t> </a:t>
            </a:r>
            <a:r>
              <a:rPr lang="en-US" sz="1400" dirty="0" err="1"/>
              <a:t>Compus</a:t>
            </a:r>
            <a:r>
              <a:rPr lang="en-US" sz="1400" dirty="0"/>
              <a:t> de </a:t>
            </a:r>
            <a:r>
              <a:rPr lang="en-US" sz="1400" dirty="0" err="1"/>
              <a:t>nivelare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</a:t>
            </a:r>
            <a:r>
              <a:rPr lang="en-US" sz="1400" dirty="0" err="1"/>
              <a:t>ciment</a:t>
            </a:r>
            <a:r>
              <a:rPr lang="en-US" sz="1400" dirty="0"/>
              <a:t> (</a:t>
            </a:r>
            <a:r>
              <a:rPr lang="en-US" sz="1400" dirty="0" err="1"/>
              <a:t>nisip</a:t>
            </a:r>
            <a:r>
              <a:rPr lang="en-US" sz="1400" dirty="0"/>
              <a:t>). </a:t>
            </a:r>
            <a:endParaRPr lang="ro-RO" sz="1400" dirty="0"/>
          </a:p>
          <a:p>
            <a:r>
              <a:rPr lang="en-US" sz="1400" dirty="0" err="1"/>
              <a:t>Perete</a:t>
            </a:r>
            <a:r>
              <a:rPr lang="ro-RO" sz="1400" dirty="0"/>
              <a:t>-</a:t>
            </a:r>
            <a:r>
              <a:rPr lang="en-US" sz="1400" dirty="0"/>
              <a:t> Mortar de </a:t>
            </a:r>
            <a:r>
              <a:rPr lang="en-US" sz="1400" dirty="0" err="1"/>
              <a:t>ipsos</a:t>
            </a:r>
            <a:r>
              <a:rPr lang="en-US" sz="1400" dirty="0"/>
              <a:t> </a:t>
            </a:r>
            <a:endParaRPr lang="ro-RO" sz="1400" dirty="0"/>
          </a:p>
          <a:p>
            <a:r>
              <a:rPr lang="en-US" sz="1400" b="1" dirty="0" err="1"/>
              <a:t>Garan</a:t>
            </a:r>
            <a:r>
              <a:rPr lang="ro-RO" sz="1400" b="1" dirty="0"/>
              <a:t>ț</a:t>
            </a:r>
            <a:r>
              <a:rPr lang="en-US" sz="1400" b="1" dirty="0" err="1"/>
              <a:t>ie</a:t>
            </a:r>
            <a:r>
              <a:rPr lang="en-US" sz="1400" b="1" dirty="0"/>
              <a:t> </a:t>
            </a:r>
            <a:endParaRPr lang="ro-RO" sz="1400" b="1" dirty="0"/>
          </a:p>
          <a:p>
            <a:r>
              <a:rPr lang="en-US" sz="1400" dirty="0"/>
              <a:t>MAGNUM </a:t>
            </a:r>
            <a:r>
              <a:rPr lang="en-US" sz="1400" dirty="0" err="1"/>
              <a:t>SlimFit</a:t>
            </a:r>
            <a:r>
              <a:rPr lang="en-US" sz="1400" dirty="0"/>
              <a:t> are o </a:t>
            </a:r>
            <a:r>
              <a:rPr lang="en-US" sz="1400" dirty="0" err="1"/>
              <a:t>garantie</a:t>
            </a:r>
            <a:r>
              <a:rPr lang="en-US" sz="1400" dirty="0"/>
              <a:t> de 2 </a:t>
            </a:r>
            <a:r>
              <a:rPr lang="en-US" sz="1400" dirty="0" err="1"/>
              <a:t>ani</a:t>
            </a:r>
            <a:r>
              <a:rPr lang="en-US" sz="1400" dirty="0"/>
              <a:t> la </a:t>
            </a:r>
            <a:r>
              <a:rPr lang="en-US" sz="1400" dirty="0" err="1"/>
              <a:t>elemente</a:t>
            </a:r>
            <a:r>
              <a:rPr lang="en-US" sz="1400" dirty="0"/>
              <a:t>, </a:t>
            </a:r>
            <a:r>
              <a:rPr lang="en-US" sz="1400" dirty="0" err="1"/>
              <a:t>conducta</a:t>
            </a:r>
            <a:r>
              <a:rPr lang="en-US" sz="1400" dirty="0"/>
              <a:t> de </a:t>
            </a:r>
            <a:r>
              <a:rPr lang="en-US" sz="1400" dirty="0" err="1"/>
              <a:t>incalzire</a:t>
            </a:r>
            <a:r>
              <a:rPr lang="en-US" sz="1400" dirty="0"/>
              <a:t> in </a:t>
            </a:r>
            <a:r>
              <a:rPr lang="en-US" sz="1400" dirty="0" err="1"/>
              <a:t>pardoseala</a:t>
            </a:r>
            <a:r>
              <a:rPr lang="en-US" sz="1400" dirty="0"/>
              <a:t> are o </a:t>
            </a:r>
            <a:r>
              <a:rPr lang="en-US" sz="1400" dirty="0" err="1"/>
              <a:t>garantie</a:t>
            </a:r>
            <a:r>
              <a:rPr lang="en-US" sz="1400" dirty="0"/>
              <a:t> de 50 de </a:t>
            </a:r>
            <a:r>
              <a:rPr lang="en-US" sz="1400" dirty="0" err="1"/>
              <a:t>ani</a:t>
            </a:r>
            <a:r>
              <a:rPr lang="en-US" sz="1400" dirty="0"/>
              <a:t>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664" y="4761822"/>
            <a:ext cx="1679046" cy="1095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88" y="86634"/>
            <a:ext cx="195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ym typeface="Webdings" panose="05030102010509060703" pitchFamily="18" charset="2"/>
              </a:rPr>
              <a:t> </a:t>
            </a:r>
            <a:r>
              <a:rPr lang="ro-RO" b="1" dirty="0"/>
              <a:t>RENOVARE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82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25964" y="1751405"/>
            <a:ext cx="5154189" cy="4310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2" y="407862"/>
            <a:ext cx="5568584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sz="3200" b="1" dirty="0"/>
              <a:t>    </a:t>
            </a:r>
            <a:r>
              <a:rPr lang="en-US" sz="3200" b="1" dirty="0"/>
              <a:t>MAGNUM H128  </a:t>
            </a:r>
            <a:r>
              <a:rPr lang="en-US" sz="3200" b="1" dirty="0" err="1"/>
              <a:t>WiFi</a:t>
            </a:r>
            <a:endParaRPr lang="en-US" sz="3200" b="1" dirty="0"/>
          </a:p>
          <a:p>
            <a:r>
              <a:rPr lang="ro-RO" dirty="0"/>
              <a:t>          </a:t>
            </a:r>
            <a:r>
              <a:rPr lang="en-US" b="1" dirty="0"/>
              <a:t>Control </a:t>
            </a:r>
            <a:r>
              <a:rPr lang="en-US" dirty="0"/>
              <a:t> wireless  cu </a:t>
            </a:r>
            <a:r>
              <a:rPr lang="en-US" dirty="0" err="1"/>
              <a:t>funcționalitate</a:t>
            </a:r>
            <a:r>
              <a:rPr lang="en-US" dirty="0"/>
              <a:t>  </a:t>
            </a:r>
            <a:r>
              <a:rPr lang="en-US" dirty="0" err="1"/>
              <a:t>WiFi</a:t>
            </a:r>
            <a:r>
              <a:rPr lang="en-US" dirty="0"/>
              <a:t>/</a:t>
            </a:r>
            <a:r>
              <a:rPr lang="en-US" dirty="0" err="1"/>
              <a:t>Zigbee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46049" cy="1026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61532" y="2510582"/>
            <a:ext cx="46882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Conexiune</a:t>
            </a:r>
            <a:r>
              <a:rPr lang="en-US" b="1" dirty="0">
                <a:solidFill>
                  <a:srgbClr val="FF0000"/>
                </a:solidFill>
              </a:rPr>
              <a:t> wireless </a:t>
            </a:r>
            <a:endParaRPr lang="ro-RO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Termostatele</a:t>
            </a:r>
            <a:r>
              <a:rPr lang="en-US" dirty="0"/>
              <a:t> </a:t>
            </a:r>
            <a:r>
              <a:rPr lang="en-US" dirty="0" err="1"/>
              <a:t>inteligente</a:t>
            </a:r>
            <a:r>
              <a:rPr lang="en-US" dirty="0"/>
              <a:t> </a:t>
            </a:r>
            <a:r>
              <a:rPr lang="en-US" dirty="0" err="1"/>
              <a:t>comunică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semnale</a:t>
            </a:r>
            <a:r>
              <a:rPr lang="en-US" dirty="0"/>
              <a:t> RF868 cu wireless H128-CC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controla</a:t>
            </a:r>
            <a:r>
              <a:rPr lang="en-US" dirty="0"/>
              <a:t> </a:t>
            </a:r>
            <a:r>
              <a:rPr lang="en-US" dirty="0" err="1"/>
              <a:t>zonele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de </a:t>
            </a:r>
            <a:r>
              <a:rPr lang="en-US" dirty="0" err="1"/>
              <a:t>răcire</a:t>
            </a:r>
            <a:r>
              <a:rPr lang="en-US" dirty="0"/>
              <a:t>. </a:t>
            </a:r>
            <a:r>
              <a:rPr lang="en-US" dirty="0" err="1"/>
              <a:t>Termostatele</a:t>
            </a:r>
            <a:r>
              <a:rPr lang="en-US" dirty="0"/>
              <a:t> </a:t>
            </a:r>
            <a:r>
              <a:rPr lang="en-US" dirty="0" err="1"/>
              <a:t>comunică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cu gateway-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protocolul</a:t>
            </a:r>
            <a:r>
              <a:rPr lang="en-US" dirty="0"/>
              <a:t> </a:t>
            </a:r>
            <a:r>
              <a:rPr lang="en-US" dirty="0" err="1"/>
              <a:t>Zigbee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se </a:t>
            </a:r>
            <a:r>
              <a:rPr lang="en-US" dirty="0" err="1"/>
              <a:t>conectează</a:t>
            </a:r>
            <a:r>
              <a:rPr lang="en-US" dirty="0"/>
              <a:t> la </a:t>
            </a:r>
            <a:r>
              <a:rPr lang="en-US" dirty="0" err="1"/>
              <a:t>routerul</a:t>
            </a:r>
            <a:r>
              <a:rPr lang="en-US" dirty="0"/>
              <a:t> WIFI,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utilizatorul</a:t>
            </a:r>
            <a:r>
              <a:rPr lang="en-US" dirty="0"/>
              <a:t> final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poată</a:t>
            </a:r>
            <a:r>
              <a:rPr lang="en-US" dirty="0"/>
              <a:t> </a:t>
            </a:r>
            <a:r>
              <a:rPr lang="en-US" dirty="0" err="1"/>
              <a:t>controla</a:t>
            </a:r>
            <a:r>
              <a:rPr lang="en-US" dirty="0"/>
              <a:t> </a:t>
            </a:r>
            <a:r>
              <a:rPr lang="en-US" dirty="0" err="1"/>
              <a:t>termostatul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aplicație</a:t>
            </a:r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4665" y="1302337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pentru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sisteme</a:t>
            </a:r>
            <a:r>
              <a:rPr lang="en-US" sz="1600" b="1" dirty="0">
                <a:solidFill>
                  <a:srgbClr val="FF0000"/>
                </a:solidFill>
              </a:rPr>
              <a:t> de </a:t>
            </a:r>
            <a:r>
              <a:rPr lang="en-US" sz="1600" b="1" dirty="0" err="1">
                <a:solidFill>
                  <a:srgbClr val="FF0000"/>
                </a:solidFill>
              </a:rPr>
              <a:t>încălzire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prin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pardoseală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bază</a:t>
            </a:r>
            <a:r>
              <a:rPr lang="en-US" sz="1600" b="1" dirty="0">
                <a:solidFill>
                  <a:srgbClr val="FF0000"/>
                </a:solidFill>
              </a:rPr>
              <a:t> de </a:t>
            </a:r>
            <a:r>
              <a:rPr lang="en-US" sz="1600" b="1" dirty="0" err="1">
                <a:solidFill>
                  <a:srgbClr val="FF0000"/>
                </a:solidFill>
              </a:rPr>
              <a:t>apă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784" y="5426765"/>
            <a:ext cx="41765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H128  Control Center  + termostat negru grafit</a:t>
            </a:r>
          </a:p>
          <a:p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2" y="2291599"/>
            <a:ext cx="6132016" cy="31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00800" y="335498"/>
            <a:ext cx="5154189" cy="59334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2" y="407862"/>
            <a:ext cx="5568584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sz="3200" b="1" dirty="0"/>
              <a:t>    </a:t>
            </a:r>
            <a:r>
              <a:rPr lang="en-US" sz="3200" b="1" dirty="0"/>
              <a:t>MAGNUM H128  </a:t>
            </a:r>
            <a:r>
              <a:rPr lang="en-US" sz="3200" b="1" dirty="0" err="1"/>
              <a:t>WiFi</a:t>
            </a:r>
            <a:endParaRPr lang="en-US" sz="3200" b="1" dirty="0"/>
          </a:p>
          <a:p>
            <a:r>
              <a:rPr lang="ro-RO" dirty="0"/>
              <a:t>          </a:t>
            </a:r>
            <a:r>
              <a:rPr lang="en-US" b="1" dirty="0"/>
              <a:t>Control </a:t>
            </a:r>
            <a:r>
              <a:rPr lang="en-US" dirty="0"/>
              <a:t> wireless  cu </a:t>
            </a:r>
            <a:r>
              <a:rPr lang="en-US" dirty="0" err="1"/>
              <a:t>funcționalitate</a:t>
            </a:r>
            <a:r>
              <a:rPr lang="en-US" dirty="0"/>
              <a:t>  </a:t>
            </a:r>
            <a:r>
              <a:rPr lang="en-US" dirty="0" err="1"/>
              <a:t>WiFi</a:t>
            </a:r>
            <a:r>
              <a:rPr lang="en-US" dirty="0"/>
              <a:t>/</a:t>
            </a:r>
            <a:r>
              <a:rPr lang="en-US" dirty="0" err="1"/>
              <a:t>Zigbee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46049" cy="1026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50687" y="3517557"/>
            <a:ext cx="4688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Extindere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8 H128-CC </a:t>
            </a:r>
            <a:r>
              <a:rPr lang="en-US" dirty="0" err="1"/>
              <a:t>fără</a:t>
            </a:r>
            <a:r>
              <a:rPr lang="en-US" dirty="0"/>
              <a:t> fir pot fi </a:t>
            </a:r>
            <a:r>
              <a:rPr lang="en-US" dirty="0" err="1"/>
              <a:t>conectate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cascadă</a:t>
            </a:r>
            <a:r>
              <a:rPr lang="en-US" dirty="0"/>
              <a:t>. </a:t>
            </a:r>
            <a:r>
              <a:rPr lang="en-US" dirty="0" err="1"/>
              <a:t>Cascada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face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legătură</a:t>
            </a:r>
            <a:r>
              <a:rPr lang="en-US" dirty="0"/>
              <a:t> cu fir. La </a:t>
            </a:r>
            <a:r>
              <a:rPr lang="en-US" dirty="0" err="1"/>
              <a:t>cascadă</a:t>
            </a:r>
            <a:r>
              <a:rPr lang="en-US" dirty="0"/>
              <a:t>,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celelalte</a:t>
            </a:r>
            <a:r>
              <a:rPr lang="en-US" dirty="0"/>
              <a:t> </a:t>
            </a:r>
            <a:r>
              <a:rPr lang="en-US" dirty="0" err="1"/>
              <a:t>centre</a:t>
            </a:r>
            <a:r>
              <a:rPr lang="en-US" dirty="0"/>
              <a:t> de </a:t>
            </a:r>
            <a:r>
              <a:rPr lang="en-US" dirty="0" err="1"/>
              <a:t>cablare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sincronizate</a:t>
            </a:r>
            <a:r>
              <a:rPr lang="en-US" dirty="0"/>
              <a:t> cu </a:t>
            </a: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centru</a:t>
            </a:r>
            <a:r>
              <a:rPr lang="en-US" dirty="0"/>
              <a:t> de </a:t>
            </a:r>
            <a:r>
              <a:rPr lang="en-US" dirty="0" err="1"/>
              <a:t>cablare</a:t>
            </a:r>
            <a:r>
              <a:rPr lang="en-US" dirty="0"/>
              <a:t> din </a:t>
            </a:r>
            <a:r>
              <a:rPr lang="en-US" dirty="0" err="1"/>
              <a:t>opțiunea</a:t>
            </a:r>
            <a:r>
              <a:rPr lang="en-US" dirty="0"/>
              <a:t> </a:t>
            </a:r>
            <a:r>
              <a:rPr lang="en-US" dirty="0" err="1"/>
              <a:t>Încălzire</a:t>
            </a:r>
            <a:r>
              <a:rPr lang="en-US" dirty="0"/>
              <a:t>/</a:t>
            </a:r>
            <a:r>
              <a:rPr lang="en-US" dirty="0" err="1"/>
              <a:t>Răcire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ieșirea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închiderea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deschiderea</a:t>
            </a:r>
            <a:r>
              <a:rPr lang="en-US" dirty="0"/>
              <a:t> </a:t>
            </a:r>
            <a:r>
              <a:rPr lang="en-US" dirty="0" err="1"/>
              <a:t>cazanului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pompei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trimisă</a:t>
            </a:r>
            <a:r>
              <a:rPr lang="en-US" dirty="0"/>
              <a:t> de </a:t>
            </a: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centru</a:t>
            </a:r>
            <a:r>
              <a:rPr lang="en-US" dirty="0"/>
              <a:t> d e </a:t>
            </a:r>
            <a:r>
              <a:rPr lang="en-US" dirty="0" err="1"/>
              <a:t>cablare</a:t>
            </a:r>
            <a:r>
              <a:rPr lang="en-US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4665" y="1302337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pentru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sisteme</a:t>
            </a:r>
            <a:r>
              <a:rPr lang="en-US" sz="1600" b="1" dirty="0">
                <a:solidFill>
                  <a:srgbClr val="FF0000"/>
                </a:solidFill>
              </a:rPr>
              <a:t> de </a:t>
            </a:r>
            <a:r>
              <a:rPr lang="en-US" sz="1600" b="1" dirty="0" err="1">
                <a:solidFill>
                  <a:srgbClr val="FF0000"/>
                </a:solidFill>
              </a:rPr>
              <a:t>încălzire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prin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pardoseală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bază</a:t>
            </a:r>
            <a:r>
              <a:rPr lang="en-US" sz="1600" b="1" dirty="0">
                <a:solidFill>
                  <a:srgbClr val="FF0000"/>
                </a:solidFill>
              </a:rPr>
              <a:t> de </a:t>
            </a:r>
            <a:r>
              <a:rPr lang="en-US" sz="1600" b="1" dirty="0" err="1">
                <a:solidFill>
                  <a:srgbClr val="FF0000"/>
                </a:solidFill>
              </a:rPr>
              <a:t>apă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919" y="5864798"/>
            <a:ext cx="417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H128  Control Center  + termostat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6750687" y="633866"/>
            <a:ext cx="4493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Centru</a:t>
            </a:r>
            <a:r>
              <a:rPr lang="en-US" dirty="0"/>
              <a:t> de control H128 cu </a:t>
            </a:r>
            <a:r>
              <a:rPr lang="en-US" dirty="0" err="1"/>
              <a:t>comunicație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fir H128-CC </a:t>
            </a:r>
            <a:r>
              <a:rPr lang="en-US" dirty="0" err="1"/>
              <a:t>funcționează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conexiune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fir cu </a:t>
            </a:r>
            <a:r>
              <a:rPr lang="en-US" dirty="0" err="1"/>
              <a:t>termostatele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semnale</a:t>
            </a:r>
            <a:r>
              <a:rPr lang="en-US" dirty="0"/>
              <a:t> RF 868MHz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furnizează</a:t>
            </a:r>
            <a:r>
              <a:rPr lang="en-US" dirty="0"/>
              <a:t> </a:t>
            </a:r>
            <a:r>
              <a:rPr lang="en-US" dirty="0" err="1"/>
              <a:t>comenzile</a:t>
            </a:r>
            <a:r>
              <a:rPr lang="en-US" dirty="0"/>
              <a:t> de </a:t>
            </a:r>
            <a:r>
              <a:rPr lang="en-US" dirty="0" err="1"/>
              <a:t>deschidere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închidere</a:t>
            </a:r>
            <a:r>
              <a:rPr lang="en-US" dirty="0"/>
              <a:t> </a:t>
            </a:r>
            <a:r>
              <a:rPr lang="en-US" dirty="0" err="1"/>
              <a:t>actuatoarelor</a:t>
            </a:r>
            <a:r>
              <a:rPr lang="en-US" dirty="0"/>
              <a:t> </a:t>
            </a:r>
            <a:r>
              <a:rPr lang="en-US" dirty="0" err="1"/>
              <a:t>termice</a:t>
            </a:r>
            <a:r>
              <a:rPr lang="en-US" dirty="0"/>
              <a:t>. H128 CC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conecta</a:t>
            </a:r>
            <a:r>
              <a:rPr lang="en-US" dirty="0"/>
              <a:t> la maximum 8 </a:t>
            </a:r>
            <a:r>
              <a:rPr lang="en-US" dirty="0" err="1"/>
              <a:t>termostate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fir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controla</a:t>
            </a:r>
            <a:r>
              <a:rPr lang="en-US" dirty="0"/>
              <a:t> maximum 10 </a:t>
            </a:r>
            <a:r>
              <a:rPr lang="en-US" dirty="0" err="1"/>
              <a:t>actuatoare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zonă</a:t>
            </a:r>
            <a:r>
              <a:rPr lang="en-US" dirty="0"/>
              <a:t>, cu maximum 64 per </a:t>
            </a:r>
            <a:r>
              <a:rPr lang="en-US" dirty="0" err="1"/>
              <a:t>centru</a:t>
            </a:r>
            <a:r>
              <a:rPr lang="en-US" dirty="0"/>
              <a:t> de control </a:t>
            </a:r>
            <a:r>
              <a:rPr lang="en-US" dirty="0" err="1"/>
              <a:t>răspândit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grupurile</a:t>
            </a:r>
            <a:r>
              <a:rPr lang="en-US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2" y="2059949"/>
            <a:ext cx="4110286" cy="2101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648" y="3482741"/>
            <a:ext cx="4235685" cy="21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952" y="407862"/>
            <a:ext cx="5568584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sz="3200" b="1" dirty="0"/>
              <a:t>    </a:t>
            </a:r>
            <a:r>
              <a:rPr lang="en-US" sz="3200" b="1" dirty="0"/>
              <a:t>MAGNUM H128  </a:t>
            </a:r>
            <a:r>
              <a:rPr lang="en-US" sz="3200" b="1" dirty="0" err="1"/>
              <a:t>WiFi</a:t>
            </a:r>
            <a:endParaRPr lang="en-US" sz="3200" b="1" dirty="0"/>
          </a:p>
          <a:p>
            <a:r>
              <a:rPr lang="ro-RO" dirty="0"/>
              <a:t>          </a:t>
            </a:r>
            <a:r>
              <a:rPr lang="en-US" b="1" dirty="0"/>
              <a:t>Control </a:t>
            </a:r>
            <a:r>
              <a:rPr lang="en-US" dirty="0"/>
              <a:t> wireless  cu </a:t>
            </a:r>
            <a:r>
              <a:rPr lang="en-US" dirty="0" err="1"/>
              <a:t>funcționalitate</a:t>
            </a:r>
            <a:r>
              <a:rPr lang="en-US" dirty="0"/>
              <a:t>  </a:t>
            </a:r>
            <a:r>
              <a:rPr lang="en-US" dirty="0" err="1"/>
              <a:t>WiFi</a:t>
            </a:r>
            <a:r>
              <a:rPr lang="en-US" dirty="0"/>
              <a:t>/</a:t>
            </a:r>
            <a:r>
              <a:rPr lang="en-US" dirty="0" err="1"/>
              <a:t>Zigbee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46049" cy="1026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840" b="48848"/>
          <a:stretch/>
        </p:blipFill>
        <p:spPr>
          <a:xfrm>
            <a:off x="185847" y="1850978"/>
            <a:ext cx="5846178" cy="42660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53201"/>
          <a:stretch/>
        </p:blipFill>
        <p:spPr>
          <a:xfrm>
            <a:off x="6193536" y="1734532"/>
            <a:ext cx="5815106" cy="43824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847" y="1488926"/>
            <a:ext cx="5846178" cy="369332"/>
          </a:xfrm>
          <a:prstGeom prst="rect">
            <a:avLst/>
          </a:prstGeom>
          <a:solidFill>
            <a:srgbClr val="FFCA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Specifica</a:t>
            </a:r>
            <a:r>
              <a:rPr lang="ro-RO" b="1" dirty="0"/>
              <a:t>ții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93536" y="1488926"/>
            <a:ext cx="5815106" cy="369332"/>
          </a:xfrm>
          <a:prstGeom prst="rect">
            <a:avLst/>
          </a:prstGeom>
          <a:solidFill>
            <a:srgbClr val="FFCA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Caracteristici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21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154" r="2291" b="6280"/>
          <a:stretch/>
        </p:blipFill>
        <p:spPr>
          <a:xfrm>
            <a:off x="5509587" y="1342000"/>
            <a:ext cx="6566150" cy="48581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4952" y="407862"/>
            <a:ext cx="5568584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sz="3200" b="1" dirty="0"/>
              <a:t>    </a:t>
            </a:r>
            <a:r>
              <a:rPr lang="en-US" sz="3200" b="1" dirty="0"/>
              <a:t>MAGNUM H128  </a:t>
            </a:r>
            <a:r>
              <a:rPr lang="en-US" sz="3200" b="1" dirty="0" err="1"/>
              <a:t>WiFi</a:t>
            </a:r>
            <a:endParaRPr lang="en-US" sz="3200" b="1" dirty="0"/>
          </a:p>
          <a:p>
            <a:r>
              <a:rPr lang="ro-RO" dirty="0"/>
              <a:t>          </a:t>
            </a:r>
            <a:r>
              <a:rPr lang="en-US" b="1" dirty="0"/>
              <a:t>Control </a:t>
            </a:r>
            <a:r>
              <a:rPr lang="en-US" dirty="0"/>
              <a:t> wireless  cu </a:t>
            </a:r>
            <a:r>
              <a:rPr lang="en-US" dirty="0" err="1"/>
              <a:t>funcționalitate</a:t>
            </a:r>
            <a:r>
              <a:rPr lang="en-US" dirty="0"/>
              <a:t>  </a:t>
            </a:r>
            <a:r>
              <a:rPr lang="en-US" dirty="0" err="1"/>
              <a:t>WiFi</a:t>
            </a:r>
            <a:r>
              <a:rPr lang="en-US" dirty="0"/>
              <a:t>/</a:t>
            </a:r>
            <a:r>
              <a:rPr lang="en-US" dirty="0" err="1"/>
              <a:t>Zigbee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46049" cy="1026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952" y="1873599"/>
            <a:ext cx="5144252" cy="369332"/>
          </a:xfrm>
          <a:prstGeom prst="rect">
            <a:avLst/>
          </a:prstGeom>
          <a:solidFill>
            <a:srgbClr val="FFCA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Detalii tehnice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952" y="2513826"/>
            <a:ext cx="5144252" cy="3139321"/>
          </a:xfrm>
          <a:prstGeom prst="rect">
            <a:avLst/>
          </a:prstGeom>
          <a:solidFill>
            <a:srgbClr val="FFCA08"/>
          </a:solidFill>
        </p:spPr>
        <p:txBody>
          <a:bodyPr wrap="square" rtlCol="0">
            <a:spAutoFit/>
          </a:bodyPr>
          <a:lstStyle/>
          <a:p>
            <a:endParaRPr lang="ro-RO" dirty="0"/>
          </a:p>
          <a:p>
            <a:r>
              <a:rPr lang="en-US" dirty="0" err="1"/>
              <a:t>Centru</a:t>
            </a:r>
            <a:r>
              <a:rPr lang="en-US" dirty="0"/>
              <a:t> de control H64-CC </a:t>
            </a:r>
            <a:endParaRPr lang="ro-RO" dirty="0"/>
          </a:p>
          <a:p>
            <a:r>
              <a:rPr lang="en-US" dirty="0" err="1"/>
              <a:t>Sursa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 100-240VAC 50/60Hz (max. 10A) </a:t>
            </a:r>
            <a:endParaRPr lang="ro-RO" dirty="0"/>
          </a:p>
          <a:p>
            <a:r>
              <a:rPr lang="en-US" dirty="0" err="1"/>
              <a:t>Comunicare</a:t>
            </a:r>
            <a:r>
              <a:rPr lang="en-US" dirty="0"/>
              <a:t>: RF 868Mhz </a:t>
            </a:r>
            <a:endParaRPr lang="ro-RO" dirty="0"/>
          </a:p>
          <a:p>
            <a:r>
              <a:rPr lang="en-US" dirty="0" err="1"/>
              <a:t>Distan</a:t>
            </a:r>
            <a:r>
              <a:rPr lang="ro-RO" dirty="0"/>
              <a:t>ț</a:t>
            </a:r>
            <a:r>
              <a:rPr lang="en-US" dirty="0"/>
              <a:t>a de </a:t>
            </a:r>
            <a:r>
              <a:rPr lang="en-US" dirty="0" err="1"/>
              <a:t>transmisie</a:t>
            </a:r>
            <a:r>
              <a:rPr lang="en-US" dirty="0"/>
              <a:t> wireless: max 100M </a:t>
            </a:r>
            <a:r>
              <a:rPr lang="en-US" dirty="0" err="1"/>
              <a:t>Temperatura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. </a:t>
            </a:r>
            <a:r>
              <a:rPr lang="en-US" dirty="0" err="1"/>
              <a:t>umiditate</a:t>
            </a:r>
            <a:r>
              <a:rPr lang="en-US" dirty="0"/>
              <a:t> 0~50°C, 0~80%RH </a:t>
            </a:r>
            <a:endParaRPr lang="ro-RO" dirty="0"/>
          </a:p>
          <a:p>
            <a:r>
              <a:rPr lang="en-US" dirty="0"/>
              <a:t>(f</a:t>
            </a:r>
            <a:r>
              <a:rPr lang="ro-RO" dirty="0"/>
              <a:t>ă</a:t>
            </a:r>
            <a:r>
              <a:rPr lang="en-US" dirty="0"/>
              <a:t>r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condensare</a:t>
            </a:r>
            <a:r>
              <a:rPr lang="en-US" dirty="0"/>
              <a:t>) </a:t>
            </a:r>
            <a:endParaRPr lang="ro-RO" dirty="0"/>
          </a:p>
          <a:p>
            <a:r>
              <a:rPr lang="en-US" dirty="0" err="1"/>
              <a:t>Culoare</a:t>
            </a:r>
            <a:r>
              <a:rPr lang="en-US" dirty="0"/>
              <a:t> </a:t>
            </a:r>
            <a:r>
              <a:rPr lang="en-US" dirty="0" err="1"/>
              <a:t>alb</a:t>
            </a:r>
            <a:r>
              <a:rPr lang="en-US" dirty="0"/>
              <a:t> polar </a:t>
            </a:r>
            <a:endParaRPr lang="ro-RO" dirty="0"/>
          </a:p>
          <a:p>
            <a:r>
              <a:rPr lang="en-US" dirty="0" err="1"/>
              <a:t>Dimensiuni</a:t>
            </a:r>
            <a:r>
              <a:rPr lang="en-US" dirty="0"/>
              <a:t> 298 x 88 x 64 mm </a:t>
            </a:r>
            <a:endParaRPr lang="ro-RO" dirty="0"/>
          </a:p>
          <a:p>
            <a:r>
              <a:rPr lang="en-US" dirty="0" err="1"/>
              <a:t>Valoarea</a:t>
            </a:r>
            <a:r>
              <a:rPr lang="en-US" dirty="0"/>
              <a:t> IP</a:t>
            </a:r>
            <a:r>
              <a:rPr lang="ro-RO" dirty="0"/>
              <a:t> </a:t>
            </a:r>
            <a:r>
              <a:rPr lang="en-US" dirty="0"/>
              <a:t> IP40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952" y="407862"/>
            <a:ext cx="5568584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sz="3200" b="1" dirty="0"/>
              <a:t>    </a:t>
            </a:r>
            <a:r>
              <a:rPr lang="en-US" sz="3200" b="1" dirty="0"/>
              <a:t>MAGNUM H128  </a:t>
            </a:r>
            <a:r>
              <a:rPr lang="en-US" sz="3200" b="1" dirty="0" err="1"/>
              <a:t>WiFi</a:t>
            </a:r>
            <a:endParaRPr lang="en-US" sz="3200" b="1" dirty="0"/>
          </a:p>
          <a:p>
            <a:r>
              <a:rPr lang="ro-RO" dirty="0"/>
              <a:t>          </a:t>
            </a:r>
            <a:r>
              <a:rPr lang="en-US" b="1" dirty="0"/>
              <a:t>Control </a:t>
            </a:r>
            <a:r>
              <a:rPr lang="en-US" dirty="0"/>
              <a:t> wireless  cu </a:t>
            </a:r>
            <a:r>
              <a:rPr lang="en-US" dirty="0" err="1"/>
              <a:t>funcționalitate</a:t>
            </a:r>
            <a:r>
              <a:rPr lang="en-US" dirty="0"/>
              <a:t>  </a:t>
            </a:r>
            <a:r>
              <a:rPr lang="en-US" dirty="0" err="1"/>
              <a:t>WiFi</a:t>
            </a:r>
            <a:r>
              <a:rPr lang="en-US" dirty="0"/>
              <a:t>/</a:t>
            </a:r>
            <a:r>
              <a:rPr lang="en-US" dirty="0" err="1"/>
              <a:t>Zigbee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46049" cy="1026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7108" y="1696825"/>
            <a:ext cx="4666142" cy="3855563"/>
          </a:xfrm>
          <a:prstGeom prst="rect">
            <a:avLst/>
          </a:prstGeom>
          <a:solidFill>
            <a:srgbClr val="FFCA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H128-T </a:t>
            </a:r>
            <a:r>
              <a:rPr lang="en-US" b="1" dirty="0" err="1">
                <a:solidFill>
                  <a:schemeClr val="tx1"/>
                </a:solidFill>
              </a:rPr>
              <a:t>Termostat</a:t>
            </a:r>
            <a:endParaRPr lang="ro-RO" b="1" dirty="0">
              <a:solidFill>
                <a:schemeClr val="tx1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Putere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baterie</a:t>
            </a:r>
            <a:r>
              <a:rPr lang="en-US" dirty="0">
                <a:solidFill>
                  <a:schemeClr val="tx1"/>
                </a:solidFill>
              </a:rPr>
              <a:t> 2AA 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Durata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viata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bateriei</a:t>
            </a:r>
            <a:r>
              <a:rPr lang="en-US" dirty="0">
                <a:solidFill>
                  <a:schemeClr val="tx1"/>
                </a:solidFill>
              </a:rPr>
              <a:t>: 1 an 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Temperatura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mediului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lucru</a:t>
            </a:r>
            <a:r>
              <a:rPr lang="en-US" dirty="0">
                <a:solidFill>
                  <a:schemeClr val="tx1"/>
                </a:solidFill>
              </a:rPr>
              <a:t>. &amp; </a:t>
            </a:r>
            <a:r>
              <a:rPr lang="en-US" dirty="0" err="1">
                <a:solidFill>
                  <a:schemeClr val="tx1"/>
                </a:solidFill>
              </a:rPr>
              <a:t>Umiditate</a:t>
            </a:r>
            <a:r>
              <a:rPr lang="en-US" dirty="0">
                <a:solidFill>
                  <a:schemeClr val="tx1"/>
                </a:solidFill>
              </a:rPr>
              <a:t> 0~50°C, 0~80%RH (f</a:t>
            </a:r>
            <a:r>
              <a:rPr lang="ro-RO" dirty="0">
                <a:solidFill>
                  <a:schemeClr val="tx1"/>
                </a:solidFill>
              </a:rPr>
              <a:t>ă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ro-RO">
                <a:solidFill>
                  <a:schemeClr val="tx1"/>
                </a:solidFill>
              </a:rPr>
              <a:t>ă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condens</a:t>
            </a:r>
            <a:r>
              <a:rPr lang="en-US" dirty="0">
                <a:solidFill>
                  <a:schemeClr val="tx1"/>
                </a:solidFill>
              </a:rPr>
              <a:t>.) 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Interval de </a:t>
            </a:r>
            <a:r>
              <a:rPr lang="en-US" dirty="0" err="1">
                <a:solidFill>
                  <a:schemeClr val="tx1"/>
                </a:solidFill>
              </a:rPr>
              <a:t>afisare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temperaturii</a:t>
            </a:r>
            <a:r>
              <a:rPr lang="en-US" dirty="0">
                <a:solidFill>
                  <a:schemeClr val="tx1"/>
                </a:solidFill>
              </a:rPr>
              <a:t> 0 ~ 50°C </a:t>
            </a:r>
            <a:r>
              <a:rPr lang="en-US" dirty="0" err="1">
                <a:solidFill>
                  <a:schemeClr val="tx1"/>
                </a:solidFill>
              </a:rPr>
              <a:t>Precizia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afisajului</a:t>
            </a:r>
            <a:r>
              <a:rPr lang="en-US" dirty="0">
                <a:solidFill>
                  <a:schemeClr val="tx1"/>
                </a:solidFill>
              </a:rPr>
              <a:t> 0,1°C 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Culoare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alb</a:t>
            </a:r>
            <a:r>
              <a:rPr lang="en-US" dirty="0">
                <a:solidFill>
                  <a:schemeClr val="tx1"/>
                </a:solidFill>
              </a:rPr>
              <a:t> polar </a:t>
            </a:r>
            <a:r>
              <a:rPr lang="en-US" dirty="0" err="1">
                <a:solidFill>
                  <a:schemeClr val="tx1"/>
                </a:solidFill>
              </a:rPr>
              <a:t>negru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grafit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Dimensiuni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LxLxD</a:t>
            </a:r>
            <a:r>
              <a:rPr lang="en-US" dirty="0">
                <a:solidFill>
                  <a:schemeClr val="tx1"/>
                </a:solidFill>
              </a:rPr>
              <a:t>) 100 x 100 x 19,6 mm 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Clasa</a:t>
            </a:r>
            <a:r>
              <a:rPr lang="en-US" dirty="0">
                <a:solidFill>
                  <a:schemeClr val="tx1"/>
                </a:solidFill>
              </a:rPr>
              <a:t> IP IP21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8154" b="6280"/>
          <a:stretch/>
        </p:blipFill>
        <p:spPr>
          <a:xfrm>
            <a:off x="226242" y="1696825"/>
            <a:ext cx="5333259" cy="38555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952" y="5882325"/>
            <a:ext cx="10998298" cy="369332"/>
          </a:xfrm>
          <a:prstGeom prst="rect">
            <a:avLst/>
          </a:prstGeom>
          <a:solidFill>
            <a:srgbClr val="FFCA08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Garantie 2 ani garantie pentru functionarea electrica.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84" t="8252" r="1886"/>
          <a:stretch/>
        </p:blipFill>
        <p:spPr>
          <a:xfrm>
            <a:off x="546754" y="1065001"/>
            <a:ext cx="8809873" cy="3895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4952" y="407862"/>
            <a:ext cx="556858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sz="3200" b="1" dirty="0"/>
              <a:t>    </a:t>
            </a:r>
            <a:r>
              <a:rPr lang="en-US" sz="3200" b="1" dirty="0"/>
              <a:t>MAGNUM H128  </a:t>
            </a:r>
            <a:r>
              <a:rPr lang="en-US" sz="3200" b="1" dirty="0" err="1"/>
              <a:t>WiFi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46049" cy="1026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863" b="9506"/>
          <a:stretch/>
        </p:blipFill>
        <p:spPr>
          <a:xfrm>
            <a:off x="3643382" y="4960175"/>
            <a:ext cx="8226980" cy="14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2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02204" y="1958249"/>
            <a:ext cx="6252785" cy="38560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2" y="407862"/>
            <a:ext cx="3591814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MAGNUM H64</a:t>
            </a:r>
          </a:p>
          <a:p>
            <a:r>
              <a:rPr lang="ro-RO" dirty="0"/>
              <a:t>          </a:t>
            </a:r>
            <a:r>
              <a:rPr lang="en-US" b="1" dirty="0"/>
              <a:t>Control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cablu</a:t>
            </a:r>
            <a:r>
              <a:rPr lang="ro-RO" dirty="0"/>
              <a:t>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46049" cy="1026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98233" y="2270193"/>
            <a:ext cx="5789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NOTĂ: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produs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disponibil</a:t>
            </a:r>
            <a:r>
              <a:rPr lang="en-US" dirty="0"/>
              <a:t> </a:t>
            </a:r>
            <a:r>
              <a:rPr lang="en-US" dirty="0" err="1"/>
              <a:t>începând</a:t>
            </a:r>
            <a:r>
              <a:rPr lang="en-US" dirty="0"/>
              <a:t> cu T2 2022.</a:t>
            </a:r>
          </a:p>
          <a:p>
            <a:r>
              <a:rPr lang="en-US" dirty="0"/>
              <a:t>H64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control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cablu</a:t>
            </a:r>
            <a:r>
              <a:rPr lang="en-US" dirty="0"/>
              <a:t> cu </a:t>
            </a:r>
            <a:r>
              <a:rPr lang="en-US" dirty="0" err="1"/>
              <a:t>funcționalitate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de </a:t>
            </a:r>
            <a:r>
              <a:rPr lang="en-US" dirty="0" err="1"/>
              <a:t>apă</a:t>
            </a:r>
            <a:r>
              <a:rPr lang="en-US" dirty="0"/>
              <a:t>. </a:t>
            </a:r>
            <a:r>
              <a:rPr lang="en-US" dirty="0" err="1"/>
              <a:t>Elegantul</a:t>
            </a:r>
            <a:r>
              <a:rPr lang="en-US" dirty="0"/>
              <a:t> </a:t>
            </a:r>
            <a:r>
              <a:rPr lang="en-US" dirty="0" err="1"/>
              <a:t>termostat</a:t>
            </a:r>
            <a:r>
              <a:rPr lang="en-US" dirty="0"/>
              <a:t> H64-MT cu </a:t>
            </a:r>
            <a:r>
              <a:rPr lang="en-US" dirty="0" err="1"/>
              <a:t>funcționalitate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termostat</a:t>
            </a:r>
            <a:r>
              <a:rPr lang="en-US" dirty="0"/>
              <a:t> </a:t>
            </a:r>
            <a:r>
              <a:rPr lang="en-US" dirty="0" err="1"/>
              <a:t>programabil</a:t>
            </a:r>
            <a:r>
              <a:rPr lang="en-US" dirty="0"/>
              <a:t> </a:t>
            </a:r>
            <a:r>
              <a:rPr lang="en-US" dirty="0" err="1"/>
              <a:t>conceput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controla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de </a:t>
            </a:r>
            <a:r>
              <a:rPr lang="en-US" dirty="0" err="1"/>
              <a:t>apă</a:t>
            </a:r>
            <a:r>
              <a:rPr lang="en-US" dirty="0"/>
              <a:t>. O </a:t>
            </a:r>
            <a:r>
              <a:rPr lang="en-US" dirty="0" err="1"/>
              <a:t>aplicație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disponibilă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Apple App Store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Google Play. 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aplicației</a:t>
            </a:r>
            <a:r>
              <a:rPr lang="en-US" dirty="0"/>
              <a:t>, </a:t>
            </a:r>
            <a:r>
              <a:rPr lang="en-US" dirty="0" err="1"/>
              <a:t>puteți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ajusta</a:t>
            </a:r>
            <a:r>
              <a:rPr lang="en-US" dirty="0"/>
              <a:t> </a:t>
            </a:r>
            <a:r>
              <a:rPr lang="en-US" dirty="0" err="1"/>
              <a:t>setările</a:t>
            </a:r>
            <a:r>
              <a:rPr lang="en-US" dirty="0"/>
              <a:t>. </a:t>
            </a:r>
            <a:r>
              <a:rPr lang="en-US" dirty="0" err="1"/>
              <a:t>Termostate</a:t>
            </a:r>
            <a:r>
              <a:rPr lang="en-US" dirty="0"/>
              <a:t> </a:t>
            </a:r>
            <a:r>
              <a:rPr lang="en-US" dirty="0" err="1"/>
              <a:t>secundare</a:t>
            </a:r>
            <a:r>
              <a:rPr lang="en-US" dirty="0"/>
              <a:t> H64-ST </a:t>
            </a:r>
            <a:r>
              <a:rPr lang="en-US" dirty="0" err="1"/>
              <a:t>suplimentare</a:t>
            </a:r>
            <a:r>
              <a:rPr lang="en-US" dirty="0"/>
              <a:t> pot fi </a:t>
            </a:r>
            <a:r>
              <a:rPr lang="en-US" dirty="0" err="1"/>
              <a:t>adăugate</a:t>
            </a:r>
            <a:r>
              <a:rPr lang="en-US" dirty="0"/>
              <a:t> cu </a:t>
            </a:r>
            <a:r>
              <a:rPr lang="en-US" dirty="0" err="1"/>
              <a:t>ușurință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controla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încăperi</a:t>
            </a:r>
            <a:r>
              <a:rPr lang="en-US" dirty="0"/>
              <a:t> (</a:t>
            </a:r>
            <a:r>
              <a:rPr lang="en-US" dirty="0" err="1"/>
              <a:t>grupuri</a:t>
            </a:r>
            <a:r>
              <a:rPr lang="en-US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5" y="2672619"/>
            <a:ext cx="42195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02204" y="1269636"/>
            <a:ext cx="6252785" cy="4544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952" y="407862"/>
            <a:ext cx="3591814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MAGNUM H64</a:t>
            </a:r>
          </a:p>
          <a:p>
            <a:r>
              <a:rPr lang="ro-RO" dirty="0"/>
              <a:t>         </a:t>
            </a:r>
            <a:r>
              <a:rPr lang="en-US" b="1" dirty="0"/>
              <a:t>Control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cablu</a:t>
            </a:r>
            <a:r>
              <a:rPr lang="ro-RO" dirty="0"/>
              <a:t>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4665" y="335498"/>
            <a:ext cx="46049" cy="1026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44281" y="1636001"/>
            <a:ext cx="5789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H64-CC </a:t>
            </a:r>
            <a:endParaRPr lang="ro-RO" b="1" dirty="0"/>
          </a:p>
          <a:p>
            <a:endParaRPr lang="en-US" dirty="0"/>
          </a:p>
          <a:p>
            <a:r>
              <a:rPr lang="en-US" dirty="0" err="1"/>
              <a:t>Până</a:t>
            </a:r>
            <a:r>
              <a:rPr lang="en-US" dirty="0"/>
              <a:t> la 8 </a:t>
            </a:r>
            <a:r>
              <a:rPr lang="en-US" dirty="0" err="1"/>
              <a:t>controlere</a:t>
            </a:r>
            <a:r>
              <a:rPr lang="en-US" dirty="0"/>
              <a:t> (1 master, 7 </a:t>
            </a:r>
            <a:r>
              <a:rPr lang="en-US" dirty="0" err="1"/>
              <a:t>termostate</a:t>
            </a:r>
            <a:r>
              <a:rPr lang="en-US" dirty="0"/>
              <a:t> slave)</a:t>
            </a:r>
          </a:p>
          <a:p>
            <a:r>
              <a:rPr lang="en-US" dirty="0" err="1"/>
              <a:t>Până</a:t>
            </a:r>
            <a:r>
              <a:rPr lang="en-US" dirty="0"/>
              <a:t> la 12 </a:t>
            </a:r>
            <a:r>
              <a:rPr lang="en-US" dirty="0" err="1"/>
              <a:t>grupuri</a:t>
            </a:r>
            <a:r>
              <a:rPr lang="en-US" dirty="0"/>
              <a:t>/</a:t>
            </a:r>
            <a:r>
              <a:rPr lang="en-US" dirty="0" err="1"/>
              <a:t>actuatori</a:t>
            </a:r>
            <a:r>
              <a:rPr lang="en-US" dirty="0"/>
              <a:t> (port 1-4 </a:t>
            </a:r>
            <a:r>
              <a:rPr lang="en-US" dirty="0" err="1"/>
              <a:t>dublu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portul</a:t>
            </a:r>
            <a:r>
              <a:rPr lang="en-US" dirty="0"/>
              <a:t> 5-8 </a:t>
            </a:r>
            <a:r>
              <a:rPr lang="en-US" dirty="0" err="1"/>
              <a:t>simplu</a:t>
            </a:r>
            <a:r>
              <a:rPr lang="en-US" dirty="0"/>
              <a:t>)</a:t>
            </a:r>
          </a:p>
          <a:p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răcire</a:t>
            </a:r>
            <a:endParaRPr lang="en-US" dirty="0"/>
          </a:p>
          <a:p>
            <a:r>
              <a:rPr lang="en-US" dirty="0" err="1"/>
              <a:t>Putere</a:t>
            </a:r>
            <a:r>
              <a:rPr lang="en-US" dirty="0"/>
              <a:t> cu 2 fire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comunicare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Centrul</a:t>
            </a:r>
            <a:r>
              <a:rPr lang="en-US" dirty="0"/>
              <a:t> de control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termostate</a:t>
            </a:r>
            <a:endParaRPr lang="en-US" dirty="0"/>
          </a:p>
          <a:p>
            <a:r>
              <a:rPr lang="en-US" dirty="0" err="1"/>
              <a:t>Controlat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 err="1"/>
              <a:t>Compatibil</a:t>
            </a:r>
            <a:r>
              <a:rPr lang="en-US" dirty="0"/>
              <a:t> cu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de </a:t>
            </a:r>
            <a:r>
              <a:rPr lang="en-US" dirty="0" err="1"/>
              <a:t>casă</a:t>
            </a:r>
            <a:r>
              <a:rPr lang="en-US" dirty="0"/>
              <a:t> </a:t>
            </a:r>
            <a:r>
              <a:rPr lang="en-US" dirty="0" err="1"/>
              <a:t>inteligentă</a:t>
            </a:r>
            <a:r>
              <a:rPr lang="en-US" dirty="0"/>
              <a:t>.</a:t>
            </a:r>
          </a:p>
          <a:p>
            <a:r>
              <a:rPr lang="en-US" dirty="0" err="1"/>
              <a:t>Aplicație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IOS </a:t>
            </a:r>
            <a:r>
              <a:rPr lang="en-US" dirty="0" err="1"/>
              <a:t>și</a:t>
            </a:r>
            <a:r>
              <a:rPr lang="en-US" dirty="0"/>
              <a:t> Android</a:t>
            </a:r>
          </a:p>
          <a:p>
            <a:r>
              <a:rPr lang="en-US" dirty="0" err="1"/>
              <a:t>gata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Google Assistant.</a:t>
            </a:r>
          </a:p>
          <a:p>
            <a:r>
              <a:rPr lang="en-US" dirty="0" err="1"/>
              <a:t>Instalare</a:t>
            </a:r>
            <a:r>
              <a:rPr lang="en-US" dirty="0"/>
              <a:t> </a:t>
            </a:r>
            <a:r>
              <a:rPr lang="en-US" dirty="0" err="1"/>
              <a:t>ușoară</a:t>
            </a:r>
            <a:endParaRPr lang="en-US" dirty="0"/>
          </a:p>
          <a:p>
            <a:r>
              <a:rPr lang="en-US" dirty="0"/>
              <a:t>Design minimalist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5" y="2672619"/>
            <a:ext cx="42195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</a:extLst>
          </a:blip>
          <a:srcRect l="6708" t="2439" r="7071"/>
          <a:stretch/>
        </p:blipFill>
        <p:spPr>
          <a:xfrm>
            <a:off x="-22860" y="0"/>
            <a:ext cx="12186106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1614" y="0"/>
            <a:ext cx="12243614" cy="6858000"/>
          </a:xfrm>
          <a:prstGeom prst="rect">
            <a:avLst/>
          </a:prstGeom>
          <a:solidFill>
            <a:srgbClr val="FFCA08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301946"/>
            <a:ext cx="12198360" cy="556054"/>
            <a:chOff x="-6361" y="6301946"/>
            <a:chExt cx="12198360" cy="556054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8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E0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www.magnumheating.ro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04562" y="405442"/>
            <a:ext cx="10731261" cy="55899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63" y="987902"/>
            <a:ext cx="5127034" cy="1093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5780" y="3029499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SC. Magnum Heating S.R.L.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Învingătorilor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27 A , Sector 3,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București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T: +4.0314.361.836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M: +4.0771.649.216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M: +4.0724.204.888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M: +4.0740.029.735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E: comercial@magnumheating.ro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W: www.magnumheating.ro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96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748" y="466387"/>
            <a:ext cx="4747852" cy="461665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MAGNUM </a:t>
            </a:r>
            <a:r>
              <a:rPr lang="en-US" sz="2400" b="1" dirty="0" err="1">
                <a:solidFill>
                  <a:srgbClr val="FF0000"/>
                </a:solidFill>
              </a:rPr>
              <a:t>SlimFit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ro-RO" sz="2400" b="1" dirty="0">
                <a:solidFill>
                  <a:srgbClr val="FF0000"/>
                </a:solidFill>
              </a:rPr>
              <a:t>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6867" y="245533"/>
            <a:ext cx="693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 o </a:t>
            </a:r>
            <a:r>
              <a:rPr lang="en-US" dirty="0" err="1"/>
              <a:t>înălțime</a:t>
            </a:r>
            <a:r>
              <a:rPr lang="en-US" dirty="0"/>
              <a:t> de </a:t>
            </a:r>
            <a:r>
              <a:rPr lang="en-US" dirty="0" err="1"/>
              <a:t>instalare</a:t>
            </a:r>
            <a:r>
              <a:rPr lang="en-US" dirty="0"/>
              <a:t> de la 1</a:t>
            </a:r>
            <a:r>
              <a:rPr lang="ro-RO" dirty="0"/>
              <a:t>0</a:t>
            </a:r>
            <a:r>
              <a:rPr lang="en-US" dirty="0"/>
              <a:t> mm, </a:t>
            </a:r>
            <a:r>
              <a:rPr lang="en-US" b="1" dirty="0">
                <a:solidFill>
                  <a:srgbClr val="FF0000"/>
                </a:solidFill>
              </a:rPr>
              <a:t>MAGNUM </a:t>
            </a:r>
            <a:r>
              <a:rPr lang="en-US" b="1" dirty="0" err="1">
                <a:solidFill>
                  <a:srgbClr val="FF0000"/>
                </a:solidFill>
              </a:rPr>
              <a:t>Slimfit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joase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de </a:t>
            </a:r>
            <a:r>
              <a:rPr lang="en-US" dirty="0" err="1"/>
              <a:t>acest</a:t>
            </a:r>
            <a:r>
              <a:rPr lang="en-US" dirty="0"/>
              <a:t> gen. 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perete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constă</a:t>
            </a:r>
            <a:r>
              <a:rPr lang="en-US" dirty="0"/>
              <a:t> din </a:t>
            </a:r>
            <a:r>
              <a:rPr lang="en-US" dirty="0" err="1"/>
              <a:t>covorașe</a:t>
            </a:r>
            <a:r>
              <a:rPr lang="en-US" dirty="0"/>
              <a:t> de plastic (</a:t>
            </a:r>
            <a:r>
              <a:rPr lang="en-US" dirty="0" err="1"/>
              <a:t>plăci</a:t>
            </a:r>
            <a:r>
              <a:rPr lang="en-US" dirty="0"/>
              <a:t>)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pur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 </a:t>
            </a:r>
            <a:r>
              <a:rPr lang="en-US" dirty="0" err="1"/>
              <a:t>așezate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. Un tub de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pardoseală</a:t>
            </a:r>
            <a:r>
              <a:rPr lang="en-US" dirty="0"/>
              <a:t> de 1</a:t>
            </a:r>
            <a:r>
              <a:rPr lang="ro-RO" dirty="0"/>
              <a:t>0</a:t>
            </a:r>
            <a:r>
              <a:rPr lang="en-US" dirty="0"/>
              <a:t> mm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prins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covorașe</a:t>
            </a:r>
            <a:r>
              <a:rPr lang="en-US" dirty="0"/>
              <a:t> cu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ușurință</a:t>
            </a:r>
            <a:r>
              <a:rPr lang="en-US" dirty="0"/>
              <a:t>. </a:t>
            </a:r>
            <a:r>
              <a:rPr lang="en-US" dirty="0" err="1"/>
              <a:t>Înălțimea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 de </a:t>
            </a:r>
            <a:r>
              <a:rPr lang="en-US" dirty="0" err="1"/>
              <a:t>numai</a:t>
            </a:r>
            <a:r>
              <a:rPr lang="en-US" dirty="0"/>
              <a:t> 1</a:t>
            </a:r>
            <a:r>
              <a:rPr lang="ro-RO" dirty="0"/>
              <a:t>2</a:t>
            </a:r>
            <a:r>
              <a:rPr lang="en-US" dirty="0"/>
              <a:t> mm face ca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ideal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proiectele</a:t>
            </a:r>
            <a:r>
              <a:rPr lang="en-US" dirty="0"/>
              <a:t> de </a:t>
            </a:r>
            <a:r>
              <a:rPr lang="en-US" dirty="0" err="1"/>
              <a:t>renovare</a:t>
            </a:r>
            <a:r>
              <a:rPr lang="en-US" dirty="0"/>
              <a:t>. </a:t>
            </a:r>
            <a:r>
              <a:rPr lang="en-US" dirty="0" err="1"/>
              <a:t>Instalarea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podea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perete</a:t>
            </a:r>
            <a:r>
              <a:rPr lang="en-US" dirty="0"/>
              <a:t>. </a:t>
            </a:r>
          </a:p>
          <a:p>
            <a:endParaRPr lang="en-US" dirty="0"/>
          </a:p>
          <a:p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/>
              <a:t>deschisă</a:t>
            </a:r>
            <a:r>
              <a:rPr lang="en-US" dirty="0"/>
              <a:t> a </a:t>
            </a:r>
            <a:r>
              <a:rPr lang="en-US" dirty="0" err="1"/>
              <a:t>plăcilor</a:t>
            </a:r>
            <a:r>
              <a:rPr lang="en-US" dirty="0"/>
              <a:t> </a:t>
            </a:r>
            <a:r>
              <a:rPr lang="en-US" dirty="0" err="1"/>
              <a:t>asigură</a:t>
            </a:r>
            <a:r>
              <a:rPr lang="en-US" dirty="0"/>
              <a:t> </a:t>
            </a:r>
            <a:r>
              <a:rPr lang="en-US" dirty="0" err="1"/>
              <a:t>aderența</a:t>
            </a:r>
            <a:r>
              <a:rPr lang="en-US" dirty="0"/>
              <a:t> </a:t>
            </a:r>
            <a:r>
              <a:rPr lang="en-US" dirty="0" err="1"/>
              <a:t>perfectă</a:t>
            </a:r>
            <a:r>
              <a:rPr lang="en-US" dirty="0"/>
              <a:t> a </a:t>
            </a:r>
            <a:r>
              <a:rPr lang="en-US" dirty="0" err="1"/>
              <a:t>podelei</a:t>
            </a:r>
            <a:r>
              <a:rPr lang="en-US" dirty="0"/>
              <a:t> </a:t>
            </a:r>
            <a:r>
              <a:rPr lang="en-US" dirty="0" err="1"/>
              <a:t>turnate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la </a:t>
            </a:r>
            <a:r>
              <a:rPr lang="en-US" dirty="0" err="1"/>
              <a:t>podeaua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perete</a:t>
            </a:r>
            <a:r>
              <a:rPr lang="en-US" dirty="0"/>
              <a:t>. 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principală</a:t>
            </a:r>
            <a:r>
              <a:rPr lang="en-US" dirty="0"/>
              <a:t>. </a:t>
            </a:r>
          </a:p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folosit</a:t>
            </a:r>
            <a:r>
              <a:rPr lang="en-US" dirty="0"/>
              <a:t> ca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/</a:t>
            </a:r>
            <a:r>
              <a:rPr lang="en-US" dirty="0" err="1"/>
              <a:t>răcire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perete</a:t>
            </a:r>
            <a:r>
              <a:rPr lang="en-US" dirty="0"/>
              <a:t>, </a:t>
            </a:r>
            <a:r>
              <a:rPr lang="en-US" dirty="0" err="1"/>
              <a:t>covorașul</a:t>
            </a:r>
            <a:r>
              <a:rPr lang="en-US" dirty="0"/>
              <a:t> </a:t>
            </a:r>
            <a:r>
              <a:rPr lang="en-US" dirty="0" err="1"/>
              <a:t>susține</a:t>
            </a:r>
            <a:r>
              <a:rPr lang="en-US" dirty="0"/>
              <a:t> </a:t>
            </a:r>
            <a:r>
              <a:rPr lang="en-US" dirty="0" err="1"/>
              <a:t>tencuiala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MAGNUM </a:t>
            </a:r>
            <a:r>
              <a:rPr lang="en-US" dirty="0" err="1"/>
              <a:t>Slimfit</a:t>
            </a:r>
            <a:r>
              <a:rPr lang="en-US" dirty="0"/>
              <a:t> se </a:t>
            </a:r>
            <a:r>
              <a:rPr lang="en-US" dirty="0" err="1"/>
              <a:t>comportă</a:t>
            </a:r>
            <a:r>
              <a:rPr lang="en-US" dirty="0"/>
              <a:t> ca o </a:t>
            </a:r>
            <a:r>
              <a:rPr lang="en-US" dirty="0" err="1"/>
              <a:t>armătură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MAGNUM </a:t>
            </a:r>
            <a:r>
              <a:rPr lang="en-US" b="1" dirty="0" err="1">
                <a:solidFill>
                  <a:srgbClr val="FF0000"/>
                </a:solidFill>
              </a:rPr>
              <a:t>Slimfit</a:t>
            </a:r>
            <a:r>
              <a:rPr lang="en-US" b="1" dirty="0">
                <a:solidFill>
                  <a:srgbClr val="FF0000"/>
                </a:solidFill>
              </a:rPr>
              <a:t> 1</a:t>
            </a:r>
            <a:r>
              <a:rPr lang="ro-RO" b="1" dirty="0">
                <a:solidFill>
                  <a:srgbClr val="FF0000"/>
                </a:solidFill>
              </a:rPr>
              <a:t>0 </a:t>
            </a:r>
            <a:r>
              <a:rPr lang="en-US" dirty="0"/>
              <a:t>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dezvoltat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tubul</a:t>
            </a:r>
            <a:r>
              <a:rPr lang="en-US" dirty="0"/>
              <a:t> MAGNUM de 10 mm. </a:t>
            </a:r>
            <a:r>
              <a:rPr lang="en-US" dirty="0" err="1"/>
              <a:t>Tubul</a:t>
            </a:r>
            <a:r>
              <a:rPr lang="en-US" dirty="0"/>
              <a:t> de 10 mm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furnizat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lungimi</a:t>
            </a:r>
            <a:r>
              <a:rPr lang="en-US" dirty="0"/>
              <a:t> de 80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240 de </a:t>
            </a:r>
            <a:r>
              <a:rPr lang="en-US" dirty="0" err="1"/>
              <a:t>metri</a:t>
            </a:r>
            <a:r>
              <a:rPr lang="en-US" dirty="0"/>
              <a:t>. </a:t>
            </a:r>
            <a:r>
              <a:rPr lang="en-US" dirty="0" err="1"/>
              <a:t>Lungimea</a:t>
            </a:r>
            <a:r>
              <a:rPr lang="en-US" dirty="0"/>
              <a:t> maxima a </a:t>
            </a:r>
            <a:r>
              <a:rPr lang="en-US" dirty="0" err="1"/>
              <a:t>tubului</a:t>
            </a:r>
            <a:r>
              <a:rPr lang="en-US" dirty="0"/>
              <a:t> per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80 de </a:t>
            </a:r>
            <a:r>
              <a:rPr lang="en-US" dirty="0" err="1"/>
              <a:t>metri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7" y="1125749"/>
            <a:ext cx="2162727" cy="2394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474" y="2145378"/>
            <a:ext cx="2405380" cy="3515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983" y="48528"/>
            <a:ext cx="195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ym typeface="Webdings" panose="05030102010509060703" pitchFamily="18" charset="2"/>
              </a:rPr>
              <a:t> </a:t>
            </a:r>
            <a:r>
              <a:rPr lang="ro-RO" b="1" dirty="0"/>
              <a:t>RENOVARE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62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855" y="4562822"/>
            <a:ext cx="1947525" cy="1394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33" y="1229801"/>
            <a:ext cx="2691822" cy="4993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4667" y="630976"/>
            <a:ext cx="3044733" cy="461665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MAGNUM </a:t>
            </a:r>
            <a:r>
              <a:rPr lang="en-US" sz="2400" b="1" dirty="0" err="1">
                <a:solidFill>
                  <a:srgbClr val="FF0000"/>
                </a:solidFill>
              </a:rPr>
              <a:t>SlimFit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ro-RO" sz="2400" b="1" dirty="0">
                <a:solidFill>
                  <a:srgbClr val="FF0000"/>
                </a:solidFill>
              </a:rPr>
              <a:t>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8000" y="160865"/>
            <a:ext cx="5105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Detalii tehnice</a:t>
            </a:r>
          </a:p>
          <a:p>
            <a:endParaRPr lang="en-US" dirty="0"/>
          </a:p>
          <a:p>
            <a:r>
              <a:rPr lang="en-US" sz="1400" dirty="0"/>
              <a:t>• </a:t>
            </a:r>
            <a:r>
              <a:rPr lang="en-US" sz="1400" dirty="0" err="1"/>
              <a:t>Elemente</a:t>
            </a:r>
            <a:r>
              <a:rPr lang="en-US" sz="1400" dirty="0"/>
              <a:t> </a:t>
            </a:r>
            <a:r>
              <a:rPr lang="en-US" sz="1400" dirty="0" err="1"/>
              <a:t>LxW</a:t>
            </a:r>
            <a:r>
              <a:rPr lang="en-US" sz="1400" dirty="0"/>
              <a:t> </a:t>
            </a:r>
            <a:r>
              <a:rPr lang="en-US" sz="1400" dirty="0" err="1"/>
              <a:t>SlimFit</a:t>
            </a:r>
            <a:r>
              <a:rPr lang="en-US" sz="1400" dirty="0"/>
              <a:t> 800 x 600 mm (4x3 </a:t>
            </a:r>
            <a:r>
              <a:rPr lang="en-US" sz="1400" dirty="0" err="1"/>
              <a:t>componente</a:t>
            </a:r>
            <a:r>
              <a:rPr lang="en-US" sz="1400" dirty="0"/>
              <a:t>) </a:t>
            </a:r>
            <a:endParaRPr lang="ro-RO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Dimensiunile</a:t>
            </a:r>
            <a:r>
              <a:rPr lang="en-US" sz="1400" dirty="0"/>
              <a:t> </a:t>
            </a:r>
            <a:r>
              <a:rPr lang="en-US" sz="1400" dirty="0" err="1"/>
              <a:t>componentelor</a:t>
            </a:r>
            <a:r>
              <a:rPr lang="en-US" sz="1400" dirty="0"/>
              <a:t> 200 x 200 mm </a:t>
            </a:r>
            <a:endParaRPr lang="ro-RO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Suprafa</a:t>
            </a:r>
            <a:r>
              <a:rPr lang="ro-RO" sz="1400" dirty="0"/>
              <a:t>ț</a:t>
            </a:r>
            <a:r>
              <a:rPr lang="en-US" sz="1400" dirty="0"/>
              <a:t>a per element 0,48 m </a:t>
            </a:r>
            <a:endParaRPr lang="ro-RO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Suprafa</a:t>
            </a:r>
            <a:r>
              <a:rPr lang="ro-RO" sz="1400" dirty="0"/>
              <a:t>ț</a:t>
            </a:r>
            <a:r>
              <a:rPr lang="en-US" sz="1400" dirty="0"/>
              <a:t>a per </a:t>
            </a:r>
            <a:r>
              <a:rPr lang="en-US" sz="1400" dirty="0" err="1"/>
              <a:t>pachet</a:t>
            </a:r>
            <a:r>
              <a:rPr lang="en-US" sz="1400" dirty="0"/>
              <a:t> 2,4 m (5 elements) </a:t>
            </a:r>
            <a:endParaRPr lang="ro-RO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Înal</a:t>
            </a:r>
            <a:r>
              <a:rPr lang="ro-RO" sz="1400" dirty="0"/>
              <a:t>ț</a:t>
            </a:r>
            <a:r>
              <a:rPr lang="en-US" sz="1400" dirty="0" err="1"/>
              <a:t>imea</a:t>
            </a:r>
            <a:r>
              <a:rPr lang="en-US" sz="1400" dirty="0"/>
              <a:t> de </a:t>
            </a:r>
            <a:r>
              <a:rPr lang="en-US" sz="1400" dirty="0" err="1"/>
              <a:t>instalare</a:t>
            </a:r>
            <a:r>
              <a:rPr lang="en-US" sz="1400" dirty="0"/>
              <a:t> a </a:t>
            </a:r>
            <a:r>
              <a:rPr lang="en-US" sz="1400" dirty="0" err="1"/>
              <a:t>sistemului</a:t>
            </a:r>
            <a:r>
              <a:rPr lang="en-US" sz="1400" dirty="0"/>
              <a:t> 12 mm </a:t>
            </a:r>
            <a:endParaRPr lang="ro-RO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Înal</a:t>
            </a:r>
            <a:r>
              <a:rPr lang="ro-RO" sz="1400" dirty="0"/>
              <a:t>ț</a:t>
            </a:r>
            <a:r>
              <a:rPr lang="en-US" sz="1400" dirty="0" err="1"/>
              <a:t>imea</a:t>
            </a:r>
            <a:r>
              <a:rPr lang="en-US" sz="1400" dirty="0"/>
              <a:t> </a:t>
            </a:r>
            <a:r>
              <a:rPr lang="en-US" sz="1400" dirty="0" err="1"/>
              <a:t>totala</a:t>
            </a:r>
            <a:r>
              <a:rPr lang="en-US" sz="1400" dirty="0"/>
              <a:t> de </a:t>
            </a:r>
            <a:r>
              <a:rPr lang="en-US" sz="1400" dirty="0" err="1"/>
              <a:t>montare</a:t>
            </a:r>
            <a:r>
              <a:rPr lang="en-US" sz="1400" dirty="0"/>
              <a:t> 15-20 mm </a:t>
            </a:r>
            <a:endParaRPr lang="ro-RO" sz="1400" dirty="0"/>
          </a:p>
          <a:p>
            <a:r>
              <a:rPr lang="en-US" sz="1400" dirty="0"/>
              <a:t>• Tub </a:t>
            </a:r>
            <a:r>
              <a:rPr lang="en-US" sz="1400" dirty="0" err="1"/>
              <a:t>distan</a:t>
            </a:r>
            <a:r>
              <a:rPr lang="ro-RO" sz="1400" dirty="0"/>
              <a:t>ț</a:t>
            </a:r>
            <a:r>
              <a:rPr lang="en-US" sz="1400" dirty="0"/>
              <a:t>a </a:t>
            </a:r>
            <a:r>
              <a:rPr lang="en-US" sz="1400" dirty="0" err="1"/>
              <a:t>centru-centru</a:t>
            </a:r>
            <a:r>
              <a:rPr lang="en-US" sz="1400" dirty="0"/>
              <a:t> 100 mm </a:t>
            </a:r>
            <a:endParaRPr lang="ro-RO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Potrivit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dimensiunea</a:t>
            </a:r>
            <a:r>
              <a:rPr lang="en-US" sz="1400" dirty="0"/>
              <a:t> </a:t>
            </a:r>
            <a:r>
              <a:rPr lang="en-US" sz="1400" dirty="0" err="1"/>
              <a:t>tubului</a:t>
            </a:r>
            <a:r>
              <a:rPr lang="en-US" sz="1400" dirty="0"/>
              <a:t> Ø 10 mm </a:t>
            </a:r>
          </a:p>
          <a:p>
            <a:endParaRPr lang="ro-RO" sz="1400" dirty="0"/>
          </a:p>
          <a:p>
            <a:r>
              <a:rPr lang="en-US" sz="1400" b="1" dirty="0" err="1"/>
              <a:t>Metode</a:t>
            </a:r>
            <a:r>
              <a:rPr lang="en-US" sz="1400" b="1" dirty="0"/>
              <a:t> de </a:t>
            </a:r>
            <a:r>
              <a:rPr lang="en-US" sz="1400" b="1" dirty="0" err="1"/>
              <a:t>instalare</a:t>
            </a:r>
            <a:r>
              <a:rPr lang="en-US" sz="1400" b="1" dirty="0"/>
              <a:t> </a:t>
            </a:r>
            <a:r>
              <a:rPr lang="en-US" sz="1400" b="1" dirty="0" err="1"/>
              <a:t>Pentru</a:t>
            </a:r>
            <a:r>
              <a:rPr lang="en-US" sz="1400" b="1" dirty="0"/>
              <a:t> </a:t>
            </a:r>
            <a:r>
              <a:rPr lang="en-US" sz="1400" b="1" dirty="0" err="1"/>
              <a:t>montare</a:t>
            </a:r>
            <a:r>
              <a:rPr lang="en-US" sz="1400" b="1" dirty="0"/>
              <a:t> (</a:t>
            </a:r>
            <a:r>
              <a:rPr lang="en-US" sz="1400" b="1" dirty="0" err="1"/>
              <a:t>pardosea</a:t>
            </a:r>
            <a:r>
              <a:rPr lang="en-US" sz="1400" b="1" dirty="0"/>
              <a:t> </a:t>
            </a:r>
            <a:r>
              <a:rPr lang="en-US" sz="1400" b="1" dirty="0" err="1"/>
              <a:t>sau</a:t>
            </a:r>
            <a:r>
              <a:rPr lang="en-US" sz="1400" b="1" dirty="0"/>
              <a:t> </a:t>
            </a:r>
            <a:r>
              <a:rPr lang="en-US" sz="1400" b="1" dirty="0" err="1"/>
              <a:t>perete</a:t>
            </a:r>
            <a:r>
              <a:rPr lang="en-US" sz="1400" b="1" dirty="0"/>
              <a:t>) </a:t>
            </a:r>
            <a:r>
              <a:rPr lang="en-US" sz="1400" dirty="0" err="1"/>
              <a:t>Dimensiunea</a:t>
            </a:r>
            <a:r>
              <a:rPr lang="en-US" sz="1400" dirty="0"/>
              <a:t> </a:t>
            </a:r>
            <a:r>
              <a:rPr lang="en-US" sz="1400" dirty="0" err="1"/>
              <a:t>burghiului</a:t>
            </a:r>
            <a:r>
              <a:rPr lang="en-US" sz="1400" dirty="0"/>
              <a:t> 5 mm </a:t>
            </a:r>
            <a:endParaRPr lang="ro-RO" sz="1400" dirty="0"/>
          </a:p>
          <a:p>
            <a:r>
              <a:rPr lang="en-US" sz="1400" dirty="0"/>
              <a:t>Hammer plug size 5 mm </a:t>
            </a:r>
            <a:endParaRPr lang="ro-RO" sz="1400" dirty="0"/>
          </a:p>
          <a:p>
            <a:r>
              <a:rPr lang="en-US" sz="1400" b="1" dirty="0"/>
              <a:t>Model </a:t>
            </a:r>
            <a:endParaRPr lang="ro-RO" sz="1400" b="1" dirty="0"/>
          </a:p>
          <a:p>
            <a:r>
              <a:rPr lang="en-US" sz="1400" dirty="0" err="1"/>
              <a:t>Podea</a:t>
            </a:r>
            <a:r>
              <a:rPr lang="ro-RO" sz="1400" dirty="0"/>
              <a:t>-</a:t>
            </a:r>
            <a:r>
              <a:rPr lang="en-US" sz="1400" dirty="0"/>
              <a:t> </a:t>
            </a:r>
            <a:r>
              <a:rPr lang="en-US" sz="1400" dirty="0" err="1"/>
              <a:t>Spirala</a:t>
            </a:r>
            <a:r>
              <a:rPr lang="en-US" sz="1400" dirty="0"/>
              <a:t> </a:t>
            </a:r>
            <a:r>
              <a:rPr lang="en-US" sz="1400" dirty="0" err="1"/>
              <a:t>inversa</a:t>
            </a:r>
            <a:endParaRPr lang="ro-RO" sz="1400" dirty="0"/>
          </a:p>
          <a:p>
            <a:r>
              <a:rPr lang="en-US" sz="1400" dirty="0"/>
              <a:t> </a:t>
            </a:r>
            <a:r>
              <a:rPr lang="en-US" sz="1400" dirty="0" err="1"/>
              <a:t>Perete</a:t>
            </a:r>
            <a:r>
              <a:rPr lang="ro-RO" sz="1400" dirty="0"/>
              <a:t>-</a:t>
            </a:r>
            <a:r>
              <a:rPr lang="en-US" sz="1400" dirty="0"/>
              <a:t> </a:t>
            </a:r>
            <a:r>
              <a:rPr lang="en-US" sz="1400" dirty="0" err="1"/>
              <a:t>Meandru</a:t>
            </a:r>
            <a:r>
              <a:rPr lang="en-US" sz="1400" dirty="0"/>
              <a:t> </a:t>
            </a:r>
            <a:endParaRPr lang="ro-RO" sz="1400" dirty="0"/>
          </a:p>
          <a:p>
            <a:r>
              <a:rPr lang="en-US" sz="1400" b="1" dirty="0" err="1"/>
              <a:t>Finalizarea</a:t>
            </a:r>
            <a:r>
              <a:rPr lang="en-US" sz="1400" b="1" dirty="0"/>
              <a:t> </a:t>
            </a:r>
            <a:endParaRPr lang="ro-RO" sz="1400" b="1" dirty="0"/>
          </a:p>
          <a:p>
            <a:r>
              <a:rPr lang="en-US" sz="1400" dirty="0" err="1"/>
              <a:t>Podea</a:t>
            </a:r>
            <a:r>
              <a:rPr lang="ro-RO" sz="1400" dirty="0"/>
              <a:t>-</a:t>
            </a:r>
            <a:r>
              <a:rPr lang="en-US" sz="1400" dirty="0"/>
              <a:t> </a:t>
            </a:r>
            <a:r>
              <a:rPr lang="en-US" sz="1400" dirty="0" err="1"/>
              <a:t>Compus</a:t>
            </a:r>
            <a:r>
              <a:rPr lang="en-US" sz="1400" dirty="0"/>
              <a:t> de </a:t>
            </a:r>
            <a:r>
              <a:rPr lang="en-US" sz="1400" dirty="0" err="1"/>
              <a:t>nivelare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</a:t>
            </a:r>
            <a:r>
              <a:rPr lang="en-US" sz="1400" dirty="0" err="1"/>
              <a:t>ciment</a:t>
            </a:r>
            <a:r>
              <a:rPr lang="en-US" sz="1400" dirty="0"/>
              <a:t> (</a:t>
            </a:r>
            <a:r>
              <a:rPr lang="en-US" sz="1400" dirty="0" err="1"/>
              <a:t>nisip</a:t>
            </a:r>
            <a:r>
              <a:rPr lang="en-US" sz="1400" dirty="0"/>
              <a:t>). </a:t>
            </a:r>
            <a:endParaRPr lang="ro-RO" sz="1400" dirty="0"/>
          </a:p>
          <a:p>
            <a:r>
              <a:rPr lang="en-US" sz="1400" dirty="0" err="1"/>
              <a:t>Perete</a:t>
            </a:r>
            <a:r>
              <a:rPr lang="ro-RO" sz="1400" dirty="0"/>
              <a:t>-</a:t>
            </a:r>
            <a:r>
              <a:rPr lang="en-US" sz="1400" dirty="0"/>
              <a:t> Mortar de </a:t>
            </a:r>
            <a:r>
              <a:rPr lang="en-US" sz="1400" dirty="0" err="1"/>
              <a:t>ipsos</a:t>
            </a:r>
            <a:r>
              <a:rPr lang="en-US" sz="1400" dirty="0"/>
              <a:t> </a:t>
            </a:r>
            <a:endParaRPr lang="ro-RO" sz="1400" dirty="0"/>
          </a:p>
          <a:p>
            <a:r>
              <a:rPr lang="en-US" sz="1400" b="1" dirty="0" err="1"/>
              <a:t>Garan</a:t>
            </a:r>
            <a:r>
              <a:rPr lang="ro-RO" sz="1400" b="1" dirty="0"/>
              <a:t>ț</a:t>
            </a:r>
            <a:r>
              <a:rPr lang="en-US" sz="1400" b="1" dirty="0" err="1"/>
              <a:t>ie</a:t>
            </a:r>
            <a:r>
              <a:rPr lang="en-US" sz="1400" b="1" dirty="0"/>
              <a:t> </a:t>
            </a:r>
            <a:endParaRPr lang="ro-RO" sz="1400" b="1" dirty="0"/>
          </a:p>
          <a:p>
            <a:r>
              <a:rPr lang="en-US" sz="1400" dirty="0"/>
              <a:t>MAGNUM </a:t>
            </a:r>
            <a:r>
              <a:rPr lang="en-US" sz="1400" dirty="0" err="1"/>
              <a:t>SlimFit</a:t>
            </a:r>
            <a:r>
              <a:rPr lang="en-US" sz="1400" dirty="0"/>
              <a:t> are o </a:t>
            </a:r>
            <a:r>
              <a:rPr lang="en-US" sz="1400" dirty="0" err="1"/>
              <a:t>garantie</a:t>
            </a:r>
            <a:r>
              <a:rPr lang="en-US" sz="1400" dirty="0"/>
              <a:t> de 2 </a:t>
            </a:r>
            <a:r>
              <a:rPr lang="en-US" sz="1400" dirty="0" err="1"/>
              <a:t>ani</a:t>
            </a:r>
            <a:r>
              <a:rPr lang="en-US" sz="1400" dirty="0"/>
              <a:t> la </a:t>
            </a:r>
            <a:r>
              <a:rPr lang="en-US" sz="1400" dirty="0" err="1"/>
              <a:t>elemente</a:t>
            </a:r>
            <a:r>
              <a:rPr lang="en-US" sz="1400" dirty="0"/>
              <a:t>, </a:t>
            </a:r>
            <a:r>
              <a:rPr lang="en-US" sz="1400" dirty="0" err="1"/>
              <a:t>conducta</a:t>
            </a:r>
            <a:r>
              <a:rPr lang="en-US" sz="1400" dirty="0"/>
              <a:t> de </a:t>
            </a:r>
            <a:r>
              <a:rPr lang="en-US" sz="1400" dirty="0" err="1"/>
              <a:t>incalzire</a:t>
            </a:r>
            <a:r>
              <a:rPr lang="en-US" sz="1400" dirty="0"/>
              <a:t> in </a:t>
            </a:r>
            <a:r>
              <a:rPr lang="en-US" sz="1400" dirty="0" err="1"/>
              <a:t>pardoseala</a:t>
            </a:r>
            <a:r>
              <a:rPr lang="en-US" sz="1400" dirty="0"/>
              <a:t> are o </a:t>
            </a:r>
            <a:r>
              <a:rPr lang="en-US" sz="1400" dirty="0" err="1"/>
              <a:t>garantie</a:t>
            </a:r>
            <a:r>
              <a:rPr lang="en-US" sz="1400" dirty="0"/>
              <a:t> de 50 de </a:t>
            </a:r>
            <a:r>
              <a:rPr lang="en-US" sz="1400" dirty="0" err="1"/>
              <a:t>ani</a:t>
            </a:r>
            <a:r>
              <a:rPr lang="en-US" sz="1400" dirty="0"/>
              <a:t>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2983" y="48528"/>
            <a:ext cx="195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ym typeface="Webdings" panose="05030102010509060703" pitchFamily="18" charset="2"/>
              </a:rPr>
              <a:t> </a:t>
            </a:r>
            <a:r>
              <a:rPr lang="ro-RO" b="1" dirty="0"/>
              <a:t>RENOVARE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772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54554" y="1297342"/>
            <a:ext cx="6929307" cy="18569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136" y="367664"/>
            <a:ext cx="283547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Castellated Plates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0389" y="1424002"/>
            <a:ext cx="6862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Plăcile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castelate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special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concepute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simplifica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pregătirea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podelei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montarea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tuburilor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reduce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timpul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asemenea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plăcile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crelate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posibilă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fixarea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tuburilor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-un mod rapid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ușor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Disponibil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 17 mm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neizolat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47 mm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8" y="1663969"/>
            <a:ext cx="3747428" cy="3478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486" y="3213880"/>
            <a:ext cx="2844436" cy="3124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4957894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mm / 28 mm / 47 mm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7637" y="238651"/>
            <a:ext cx="92279" cy="671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1466" y="1543574"/>
            <a:ext cx="7255342" cy="26425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6842" y="281679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Construcție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7244" y="367664"/>
            <a:ext cx="3665989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Tacker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MAGNUM Tacker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0389" y="1424002"/>
            <a:ext cx="6862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Plăci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izolatoare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Tacker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tip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tuburile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fixate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izolatoare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grosimea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20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mm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folosind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Tacker.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ideal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doriți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încălzire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izolație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suprafață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mare.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pardoselii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extindă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important ca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izolația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plasată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pereții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18" y="1297342"/>
            <a:ext cx="3854622" cy="3064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32" t="13805" r="-532" b="8197"/>
          <a:stretch/>
        </p:blipFill>
        <p:spPr>
          <a:xfrm>
            <a:off x="5435449" y="4432338"/>
            <a:ext cx="3709855" cy="17630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09857" y="303894"/>
            <a:ext cx="92279" cy="862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4760</Words>
  <Application>Microsoft Office PowerPoint</Application>
  <PresentationFormat>Ecran lat</PresentationFormat>
  <Paragraphs>377</Paragraphs>
  <Slides>58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3</vt:i4>
      </vt:variant>
      <vt:variant>
        <vt:lpstr>Titluri diapozitive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Open Sans</vt:lpstr>
      <vt:lpstr>Office Theme</vt:lpstr>
      <vt:lpstr>1_Office Theme</vt:lpstr>
      <vt:lpstr>2_Office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B</dc:creator>
  <cp:lastModifiedBy>Paul Rusu (Magnum Heating RO)</cp:lastModifiedBy>
  <cp:revision>42</cp:revision>
  <dcterms:created xsi:type="dcterms:W3CDTF">2023-11-02T08:16:37Z</dcterms:created>
  <dcterms:modified xsi:type="dcterms:W3CDTF">2025-02-12T14:05:15Z</dcterms:modified>
</cp:coreProperties>
</file>